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embeddedFontLst>
    <p:embeddedFont>
      <p:font typeface="Roboto"/>
      <p:regular r:id="rId44"/>
      <p:bold r:id="rId45"/>
      <p:italic r:id="rId46"/>
      <p:boldItalic r:id="rId47"/>
    </p:embeddedFont>
    <p:embeddedFont>
      <p:font typeface="Montserrat"/>
      <p:regular r:id="rId48"/>
      <p:bold r:id="rId49"/>
      <p:italic r:id="rId50"/>
      <p:boldItalic r:id="rId51"/>
    </p:embeddedFont>
    <p:embeddedFont>
      <p:font typeface="Lato Black"/>
      <p:bold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6">
          <p15:clr>
            <a:srgbClr val="A4A3A4"/>
          </p15:clr>
        </p15:guide>
        <p15:guide id="2" pos="39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6" orient="horz"/>
        <p:guide pos="39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lack-boldItalic.fntdata"/><Relationship Id="rId52" Type="http://schemas.openxmlformats.org/officeDocument/2006/relationships/font" Target="fonts/LatoBlack-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2a53ee9d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g232a53ee9d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782e29aa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This is a contrived example to demonstrate our created workflow.</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The code I’m going to show off is not exactly what’s in the repo, but there is a full working example in there.</a:t>
            </a:r>
            <a:endParaRPr/>
          </a:p>
        </p:txBody>
      </p:sp>
      <p:sp>
        <p:nvSpPr>
          <p:cNvPr id="193" name="Google Shape;193;g2f782e29aa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f8a787882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First I’m going to talk about the temporal side</a:t>
            </a:r>
            <a:endParaRPr/>
          </a:p>
          <a:p>
            <a:pPr indent="-228600" lvl="0" marL="457200" rtl="0" algn="l">
              <a:lnSpc>
                <a:spcPct val="100000"/>
              </a:lnSpc>
              <a:spcBef>
                <a:spcPts val="0"/>
              </a:spcBef>
              <a:spcAft>
                <a:spcPts val="0"/>
              </a:spcAft>
              <a:buSzPts val="1100"/>
              <a:buNone/>
            </a:pPr>
            <a:r>
              <a:rPr lang="en-US"/>
              <a:t>Fair warning, there’s not going to be as much detail about the API and frontend sections, because it’ll vary so much on your individual requirements</a:t>
            </a:r>
            <a:endParaRPr/>
          </a:p>
        </p:txBody>
      </p:sp>
      <p:sp>
        <p:nvSpPr>
          <p:cNvPr id="200" name="Google Shape;200;g2ef8a787882_0_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ef8a787882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Three level model:</a:t>
            </a:r>
            <a:endParaRPr/>
          </a:p>
          <a:p>
            <a:pPr indent="-298450" lvl="0" marL="457200" rtl="0" algn="l">
              <a:lnSpc>
                <a:spcPct val="100000"/>
              </a:lnSpc>
              <a:spcBef>
                <a:spcPts val="0"/>
              </a:spcBef>
              <a:spcAft>
                <a:spcPts val="0"/>
              </a:spcAft>
              <a:buSzPts val="1100"/>
              <a:buChar char="-"/>
            </a:pPr>
            <a:r>
              <a:rPr lang="en-US"/>
              <a:t>Parent workflow, where the actual high level workflow is defined</a:t>
            </a:r>
            <a:endParaRPr/>
          </a:p>
          <a:p>
            <a:pPr indent="-298450" lvl="0" marL="457200" rtl="0" algn="l">
              <a:lnSpc>
                <a:spcPct val="100000"/>
              </a:lnSpc>
              <a:spcBef>
                <a:spcPts val="0"/>
              </a:spcBef>
              <a:spcAft>
                <a:spcPts val="0"/>
              </a:spcAft>
              <a:buSzPts val="1100"/>
              <a:buChar char="-"/>
            </a:pPr>
            <a:r>
              <a:rPr lang="en-US"/>
              <a:t>A human task workflow with a generated unique workflow ID</a:t>
            </a:r>
            <a:endParaRPr/>
          </a:p>
          <a:p>
            <a:pPr indent="-298450" lvl="0" marL="457200" rtl="0" algn="l">
              <a:lnSpc>
                <a:spcPct val="100000"/>
              </a:lnSpc>
              <a:spcBef>
                <a:spcPts val="0"/>
              </a:spcBef>
              <a:spcAft>
                <a:spcPts val="0"/>
              </a:spcAft>
              <a:buSzPts val="1100"/>
              <a:buChar char="-"/>
            </a:pPr>
            <a:r>
              <a:rPr lang="en-US"/>
              <a:t>A single workflow where the task actually happens, deduplicated and memoized</a:t>
            </a:r>
            <a:endParaRPr/>
          </a:p>
        </p:txBody>
      </p:sp>
      <p:sp>
        <p:nvSpPr>
          <p:cNvPr id="221" name="Google Shape;221;g2ef8a787882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f8a787882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The parent workflow is your actual Temporal workflow, where you’re orchestrating the work that needs to be done.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goal of our system is to have a single function you can call to schedule a human task, validate the result, and get the output, just like any other activity.</a:t>
            </a:r>
            <a:endParaRPr>
              <a:solidFill>
                <a:schemeClr val="dk1"/>
              </a:solidFill>
            </a:endParaRPr>
          </a:p>
          <a:p>
            <a:pPr indent="0" lvl="0" marL="0" rtl="0" algn="l">
              <a:lnSpc>
                <a:spcPct val="100000"/>
              </a:lnSpc>
              <a:spcBef>
                <a:spcPts val="0"/>
              </a:spcBef>
              <a:spcAft>
                <a:spcPts val="0"/>
              </a:spcAft>
              <a:buNone/>
            </a:pPr>
            <a:r>
              <a:t/>
            </a:r>
            <a:endParaRPr/>
          </a:p>
        </p:txBody>
      </p:sp>
      <p:sp>
        <p:nvSpPr>
          <p:cNvPr id="235" name="Google Shape;235;g2ef8a787882_0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f8a787882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The parent workflow is your actual Temporal workflow, where you’re orchestrating the work that needs to be done.</a:t>
            </a:r>
            <a:endParaRPr/>
          </a:p>
        </p:txBody>
      </p:sp>
      <p:sp>
        <p:nvSpPr>
          <p:cNvPr id="244" name="Google Shape;244;g2ef8a787882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f782e29aa2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This is a wrapper function meant to be called directly from the parent workflow.</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It takes care of submitting the human task correctly and giving type annotations to the input and output.</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Makes a </a:t>
            </a:r>
            <a:r>
              <a:rPr lang="en-US"/>
              <a:t>unique workflow ID for each call.</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Sets options.</a:t>
            </a:r>
            <a:endParaRPr/>
          </a:p>
        </p:txBody>
      </p:sp>
      <p:sp>
        <p:nvSpPr>
          <p:cNvPr id="251" name="Google Shape;251;g2f782e29aa2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f8a787882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t>The human task workflow should be called with a unique ID.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The human task workflow is in charge of signal handling and deduplicating calls to process the same input.</a:t>
            </a:r>
            <a:endParaRPr/>
          </a:p>
        </p:txBody>
      </p:sp>
      <p:sp>
        <p:nvSpPr>
          <p:cNvPr id="258" name="Google Shape;258;g2ef8a787882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f8a787882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The unique child workflow can be called many times from many different parent workflows.</a:t>
            </a:r>
            <a:endParaRPr/>
          </a:p>
          <a:p>
            <a:pPr indent="-228600" lvl="0" marL="457200" rtl="0" algn="l">
              <a:lnSpc>
                <a:spcPct val="100000"/>
              </a:lnSpc>
              <a:spcBef>
                <a:spcPts val="0"/>
              </a:spcBef>
              <a:spcAft>
                <a:spcPts val="0"/>
              </a:spcAft>
              <a:buSzPts val="1100"/>
              <a:buNone/>
            </a:pPr>
            <a:r>
              <a:rPr lang="en-US"/>
              <a:t>Each invocation should be done with a unique ID</a:t>
            </a:r>
            <a:endParaRPr/>
          </a:p>
          <a:p>
            <a:pPr indent="-228600" lvl="0" marL="457200" rtl="0" algn="l">
              <a:lnSpc>
                <a:spcPct val="100000"/>
              </a:lnSpc>
              <a:spcBef>
                <a:spcPts val="0"/>
              </a:spcBef>
              <a:spcAft>
                <a:spcPts val="0"/>
              </a:spcAft>
              <a:buSzPts val="1100"/>
              <a:buNone/>
            </a:pPr>
            <a:r>
              <a:rPr lang="en-US"/>
              <a:t>The signalWithStartHumanTask activity will start the doHumanTask </a:t>
            </a:r>
            <a:r>
              <a:rPr lang="en-US"/>
              <a:t>workflow</a:t>
            </a:r>
            <a:r>
              <a:rPr lang="en-US"/>
              <a:t> and subscribe to its output.</a:t>
            </a:r>
            <a:endParaRPr/>
          </a:p>
        </p:txBody>
      </p:sp>
      <p:sp>
        <p:nvSpPr>
          <p:cNvPr id="267" name="Google Shape;267;g2ef8a787882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f8a787882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The signalWithStart activity must generate a unique and deterministic workflow ID from the task input</a:t>
            </a:r>
            <a:endParaRPr/>
          </a:p>
          <a:p>
            <a:pPr indent="-228600" lvl="0" marL="457200" rtl="0" algn="l">
              <a:lnSpc>
                <a:spcPct val="100000"/>
              </a:lnSpc>
              <a:spcBef>
                <a:spcPts val="0"/>
              </a:spcBef>
              <a:spcAft>
                <a:spcPts val="0"/>
              </a:spcAft>
              <a:buSzPts val="1100"/>
              <a:buNone/>
            </a:pPr>
            <a:r>
              <a:rPr lang="en-US"/>
              <a:t>The workflow options are inherited from the parent workflow</a:t>
            </a:r>
            <a:endParaRPr/>
          </a:p>
          <a:p>
            <a:pPr indent="-228600" lvl="0" marL="457200" rtl="0" algn="l">
              <a:lnSpc>
                <a:spcPct val="100000"/>
              </a:lnSpc>
              <a:spcBef>
                <a:spcPts val="0"/>
              </a:spcBef>
              <a:spcAft>
                <a:spcPts val="0"/>
              </a:spcAft>
              <a:buSzPts val="1100"/>
              <a:buNone/>
            </a:pPr>
            <a:r>
              <a:rPr lang="en-US"/>
              <a:t>The activity sends a signal to the possibly new workflow with it’s workflow ID, subscribing to the result of the human task</a:t>
            </a:r>
            <a:endParaRPr/>
          </a:p>
        </p:txBody>
      </p:sp>
      <p:sp>
        <p:nvSpPr>
          <p:cNvPr id="274" name="Google Shape;274;g2ef8a787882_0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f782e29aa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The signalWithStart activity must generate a unique and deterministic workflow ID from the task input</a:t>
            </a:r>
            <a:endParaRPr/>
          </a:p>
          <a:p>
            <a:pPr indent="-228600" lvl="0" marL="457200" rtl="0" algn="l">
              <a:lnSpc>
                <a:spcPct val="100000"/>
              </a:lnSpc>
              <a:spcBef>
                <a:spcPts val="0"/>
              </a:spcBef>
              <a:spcAft>
                <a:spcPts val="0"/>
              </a:spcAft>
              <a:buSzPts val="1100"/>
              <a:buNone/>
            </a:pPr>
            <a:r>
              <a:rPr lang="en-US"/>
              <a:t>The workflow options are inherited from the parent workflow</a:t>
            </a:r>
            <a:endParaRPr/>
          </a:p>
          <a:p>
            <a:pPr indent="-228600" lvl="0" marL="457200" rtl="0" algn="l">
              <a:lnSpc>
                <a:spcPct val="100000"/>
              </a:lnSpc>
              <a:spcBef>
                <a:spcPts val="0"/>
              </a:spcBef>
              <a:spcAft>
                <a:spcPts val="0"/>
              </a:spcAft>
              <a:buSzPts val="1100"/>
              <a:buNone/>
            </a:pPr>
            <a:r>
              <a:rPr lang="en-US"/>
              <a:t>The activity sends a signal to the possibly new workflow with it’s workflow ID, subscribing to the result of the human task</a:t>
            </a:r>
            <a:endParaRPr/>
          </a:p>
        </p:txBody>
      </p:sp>
      <p:sp>
        <p:nvSpPr>
          <p:cNvPr id="281" name="Google Shape;281;g2f782e29aa2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f8a78788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90" name="Google Shape;90;g2ef8a787882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f8a787882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t>The doHumanTask workflow is where the actual human task work is done.  It validates inputs and outputs, sends the task to our external system, handles the remote signal with the task result, and then sends out the results to all subscribed humanTask workflows.</a:t>
            </a:r>
            <a:endParaRPr/>
          </a:p>
        </p:txBody>
      </p:sp>
      <p:sp>
        <p:nvSpPr>
          <p:cNvPr id="288" name="Google Shape;288;g2ef8a787882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ef8a787882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The doHumanTask workflow is in charge of actually performing the task</a:t>
            </a:r>
            <a:endParaRPr/>
          </a:p>
          <a:p>
            <a:pPr indent="-228600" lvl="0" marL="457200" rtl="0" algn="l">
              <a:lnSpc>
                <a:spcPct val="100000"/>
              </a:lnSpc>
              <a:spcBef>
                <a:spcPts val="0"/>
              </a:spcBef>
              <a:spcAft>
                <a:spcPts val="0"/>
              </a:spcAft>
              <a:buSzPts val="1100"/>
              <a:buNone/>
            </a:pPr>
            <a:r>
              <a:rPr lang="en-US"/>
              <a:t>Since we’re invoking it with signalWithStart, the tasks will be deduplicated, and multiple workflows can get the result of the same task</a:t>
            </a:r>
            <a:endParaRPr/>
          </a:p>
          <a:p>
            <a:pPr indent="-228600" lvl="0" marL="457200" rtl="0" algn="l">
              <a:lnSpc>
                <a:spcPct val="100000"/>
              </a:lnSpc>
              <a:spcBef>
                <a:spcPts val="0"/>
              </a:spcBef>
              <a:spcAft>
                <a:spcPts val="0"/>
              </a:spcAft>
              <a:buSzPts val="1100"/>
              <a:buNone/>
            </a:pPr>
            <a:r>
              <a:rPr lang="en-US"/>
              <a:t>The first thing we do is set up our signal handlers. </a:t>
            </a:r>
            <a:endParaRPr/>
          </a:p>
          <a:p>
            <a:pPr indent="-228600" lvl="0" marL="457200" rtl="0" algn="l">
              <a:lnSpc>
                <a:spcPct val="100000"/>
              </a:lnSpc>
              <a:spcBef>
                <a:spcPts val="0"/>
              </a:spcBef>
              <a:spcAft>
                <a:spcPts val="0"/>
              </a:spcAft>
              <a:buSzPts val="1100"/>
              <a:buNone/>
            </a:pPr>
            <a:r>
              <a:rPr lang="en-US"/>
              <a:t>The first one is gathering subscriptions for workflows which want the results of this task</a:t>
            </a:r>
            <a:endParaRPr/>
          </a:p>
          <a:p>
            <a:pPr indent="-228600" lvl="0" marL="457200" rtl="0" algn="l">
              <a:lnSpc>
                <a:spcPct val="100000"/>
              </a:lnSpc>
              <a:spcBef>
                <a:spcPts val="0"/>
              </a:spcBef>
              <a:spcAft>
                <a:spcPts val="0"/>
              </a:spcAft>
              <a:buSzPts val="1100"/>
              <a:buNone/>
            </a:pPr>
            <a:r>
              <a:rPr lang="en-US"/>
              <a:t>The second is waiting for an external signal that the human task is complete</a:t>
            </a:r>
            <a:endParaRPr/>
          </a:p>
          <a:p>
            <a:pPr indent="-228600" lvl="0" marL="457200" rtl="0" algn="l">
              <a:lnSpc>
                <a:spcPct val="100000"/>
              </a:lnSpc>
              <a:spcBef>
                <a:spcPts val="0"/>
              </a:spcBef>
              <a:spcAft>
                <a:spcPts val="0"/>
              </a:spcAft>
              <a:buSzPts val="1100"/>
              <a:buNone/>
            </a:pPr>
            <a:r>
              <a:t/>
            </a:r>
            <a:endParaRPr/>
          </a:p>
        </p:txBody>
      </p:sp>
      <p:sp>
        <p:nvSpPr>
          <p:cNvPr id="297" name="Google Shape;297;g2ef8a787882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f8a787882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If we don’t have a previous result, then we submit the task for human processing. </a:t>
            </a:r>
            <a:endParaRPr/>
          </a:p>
          <a:p>
            <a:pPr indent="-228600" lvl="0" marL="457200" rtl="0" algn="l">
              <a:lnSpc>
                <a:spcPct val="100000"/>
              </a:lnSpc>
              <a:spcBef>
                <a:spcPts val="0"/>
              </a:spcBef>
              <a:spcAft>
                <a:spcPts val="0"/>
              </a:spcAft>
              <a:buSzPts val="1100"/>
              <a:buNone/>
            </a:pPr>
            <a:r>
              <a:rPr lang="en-US"/>
              <a:t>This takes the form of an API or </a:t>
            </a:r>
            <a:r>
              <a:rPr lang="en-US"/>
              <a:t>database</a:t>
            </a:r>
            <a:r>
              <a:rPr lang="en-US"/>
              <a:t> call</a:t>
            </a:r>
            <a:endParaRPr/>
          </a:p>
          <a:p>
            <a:pPr indent="-228600" lvl="0" marL="457200" rtl="0" algn="l">
              <a:lnSpc>
                <a:spcPct val="100000"/>
              </a:lnSpc>
              <a:spcBef>
                <a:spcPts val="0"/>
              </a:spcBef>
              <a:spcAft>
                <a:spcPts val="0"/>
              </a:spcAft>
              <a:buSzPts val="1100"/>
              <a:buNone/>
            </a:pPr>
            <a:r>
              <a:rPr lang="en-US"/>
              <a:t>Lastly, we wait for a result from the external system.  This will be set by the signal handler we declared earlier.</a:t>
            </a:r>
            <a:endParaRPr/>
          </a:p>
        </p:txBody>
      </p:sp>
      <p:sp>
        <p:nvSpPr>
          <p:cNvPr id="304" name="Google Shape;304;g2ef8a787882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f8a787882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Lastly we’ll handle any errors that have happened, do any post processing the task requires, then signal the subscribed workflows that the task is done.</a:t>
            </a:r>
            <a:endParaRPr/>
          </a:p>
        </p:txBody>
      </p:sp>
      <p:sp>
        <p:nvSpPr>
          <p:cNvPr id="311" name="Google Shape;311;g2ef8a787882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f8a787882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Now we’re back at the humanTask workflow.</a:t>
            </a:r>
            <a:endParaRPr/>
          </a:p>
          <a:p>
            <a:pPr indent="-228600" lvl="0" marL="457200" rtl="0" algn="l">
              <a:lnSpc>
                <a:spcPct val="100000"/>
              </a:lnSpc>
              <a:spcBef>
                <a:spcPts val="0"/>
              </a:spcBef>
              <a:spcAft>
                <a:spcPts val="0"/>
              </a:spcAft>
              <a:buSzPts val="1100"/>
              <a:buNone/>
            </a:pPr>
            <a:r>
              <a:rPr lang="en-US"/>
              <a:t>Our signal </a:t>
            </a:r>
            <a:r>
              <a:rPr lang="en-US"/>
              <a:t>handler</a:t>
            </a:r>
            <a:r>
              <a:rPr lang="en-US"/>
              <a:t> will have been called with the result payload.</a:t>
            </a:r>
            <a:endParaRPr/>
          </a:p>
          <a:p>
            <a:pPr indent="-228600" lvl="0" marL="457200" rtl="0" algn="l">
              <a:lnSpc>
                <a:spcPct val="100000"/>
              </a:lnSpc>
              <a:spcBef>
                <a:spcPts val="0"/>
              </a:spcBef>
              <a:spcAft>
                <a:spcPts val="0"/>
              </a:spcAft>
              <a:buSzPts val="1100"/>
              <a:buNone/>
            </a:pPr>
            <a:r>
              <a:rPr lang="en-US"/>
              <a:t>The condition will pass, and we’ll return either success or failure to the main workflow.</a:t>
            </a:r>
            <a:endParaRPr/>
          </a:p>
        </p:txBody>
      </p:sp>
      <p:sp>
        <p:nvSpPr>
          <p:cNvPr id="318" name="Google Shape;318;g2ef8a787882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782e29aa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The parent workflow now has the result of the human task.</a:t>
            </a:r>
            <a:endParaRPr/>
          </a:p>
          <a:p>
            <a:pPr indent="-228600" lvl="0" marL="457200" rtl="0" algn="l">
              <a:lnSpc>
                <a:spcPct val="100000"/>
              </a:lnSpc>
              <a:spcBef>
                <a:spcPts val="0"/>
              </a:spcBef>
              <a:spcAft>
                <a:spcPts val="0"/>
              </a:spcAft>
              <a:buSzPts val="1100"/>
              <a:buNone/>
            </a:pPr>
            <a:r>
              <a:t/>
            </a:r>
            <a:endParaRPr/>
          </a:p>
          <a:p>
            <a:pPr indent="-228600" lvl="0" marL="457200" rtl="0" algn="l">
              <a:lnSpc>
                <a:spcPct val="100000"/>
              </a:lnSpc>
              <a:spcBef>
                <a:spcPts val="0"/>
              </a:spcBef>
              <a:spcAft>
                <a:spcPts val="0"/>
              </a:spcAft>
              <a:buSzPts val="1100"/>
              <a:buNone/>
            </a:pPr>
            <a:r>
              <a:rPr lang="en-US"/>
              <a:t>We can perform further activities on the task just like it was the result of any activity.</a:t>
            </a:r>
            <a:endParaRPr/>
          </a:p>
        </p:txBody>
      </p:sp>
      <p:sp>
        <p:nvSpPr>
          <p:cNvPr id="325" name="Google Shape;325;g2f782e29aa2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f8a787882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The API portion of the task system will depend a lot more on your system design, so I won’t go into detail as much here.</a:t>
            </a:r>
            <a:endParaRPr/>
          </a:p>
          <a:p>
            <a:pPr indent="-228600" lvl="0" marL="457200" rtl="0" algn="l">
              <a:lnSpc>
                <a:spcPct val="100000"/>
              </a:lnSpc>
              <a:spcBef>
                <a:spcPts val="0"/>
              </a:spcBef>
              <a:spcAft>
                <a:spcPts val="0"/>
              </a:spcAft>
              <a:buSzPts val="1100"/>
              <a:buNone/>
            </a:pPr>
            <a:r>
              <a:t/>
            </a:r>
            <a:endParaRPr/>
          </a:p>
          <a:p>
            <a:pPr indent="0" lvl="0" marL="228600" rtl="0" algn="l">
              <a:lnSpc>
                <a:spcPct val="100000"/>
              </a:lnSpc>
              <a:spcBef>
                <a:spcPts val="0"/>
              </a:spcBef>
              <a:spcAft>
                <a:spcPts val="0"/>
              </a:spcAft>
              <a:buSzPts val="1100"/>
              <a:buNone/>
            </a:pPr>
            <a:r>
              <a:rPr lang="en-US"/>
              <a:t>There is a code sample in the repo if you’d like to see a very basic working example.</a:t>
            </a:r>
            <a:endParaRPr/>
          </a:p>
        </p:txBody>
      </p:sp>
      <p:sp>
        <p:nvSpPr>
          <p:cNvPr id="332" name="Google Shape;332;g2ef8a787882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eff622e53c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353" name="Google Shape;353;g2eff622e53c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ff622e53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The logic on starting a task can be as complicated as you need it to be.</a:t>
            </a:r>
            <a:endParaRPr/>
          </a:p>
          <a:p>
            <a:pPr indent="-228600" lvl="0" marL="457200" rtl="0" algn="l">
              <a:lnSpc>
                <a:spcPct val="100000"/>
              </a:lnSpc>
              <a:spcBef>
                <a:spcPts val="0"/>
              </a:spcBef>
              <a:spcAft>
                <a:spcPts val="0"/>
              </a:spcAft>
              <a:buSzPts val="1100"/>
              <a:buNone/>
            </a:pPr>
            <a:r>
              <a:rPr lang="en-US"/>
              <a:t>Fundamentally the goal is usually to find the next available task and take it.</a:t>
            </a:r>
            <a:endParaRPr/>
          </a:p>
          <a:p>
            <a:pPr indent="-228600" lvl="0" marL="457200" rtl="0" algn="l">
              <a:lnSpc>
                <a:spcPct val="100000"/>
              </a:lnSpc>
              <a:spcBef>
                <a:spcPts val="0"/>
              </a:spcBef>
              <a:spcAft>
                <a:spcPts val="0"/>
              </a:spcAft>
              <a:buSzPts val="1100"/>
              <a:buNone/>
            </a:pPr>
            <a:r>
              <a:rPr lang="en-US"/>
              <a:t>You may also want to start a specific task.</a:t>
            </a:r>
            <a:endParaRPr/>
          </a:p>
        </p:txBody>
      </p:sp>
      <p:sp>
        <p:nvSpPr>
          <p:cNvPr id="360" name="Google Shape;360;g2eff622e53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eff622e53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It’s important to keep track of what tasks are being worked on.</a:t>
            </a:r>
            <a:endParaRPr/>
          </a:p>
          <a:p>
            <a:pPr indent="-228600" lvl="0" marL="457200" rtl="0" algn="l">
              <a:lnSpc>
                <a:spcPct val="100000"/>
              </a:lnSpc>
              <a:spcBef>
                <a:spcPts val="0"/>
              </a:spcBef>
              <a:spcAft>
                <a:spcPts val="0"/>
              </a:spcAft>
              <a:buSzPts val="1100"/>
              <a:buNone/>
            </a:pPr>
            <a:r>
              <a:rPr lang="en-US"/>
              <a:t>If someone starts a task, but doesn’t finish it, the heartbeat will keep track of if they’re continuing to work on it or if it’s been </a:t>
            </a:r>
            <a:r>
              <a:rPr lang="en-US"/>
              <a:t>forgotten.</a:t>
            </a:r>
            <a:endParaRPr/>
          </a:p>
        </p:txBody>
      </p:sp>
      <p:sp>
        <p:nvSpPr>
          <p:cNvPr id="368" name="Google Shape;368;g2eff622e53c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f8a787882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sz="1200"/>
              <a:t>A workflow in Juristat context is a set of steps to prepare some materials for an attorney, not a Temporal workflow</a:t>
            </a:r>
            <a:endParaRPr sz="1200"/>
          </a:p>
          <a:p>
            <a:pPr indent="-228600" lvl="0" marL="457200" rtl="0" algn="l">
              <a:lnSpc>
                <a:spcPct val="100000"/>
              </a:lnSpc>
              <a:spcBef>
                <a:spcPts val="0"/>
              </a:spcBef>
              <a:spcAft>
                <a:spcPts val="0"/>
              </a:spcAft>
              <a:buSzPts val="1100"/>
              <a:buNone/>
            </a:pPr>
            <a:r>
              <a:t/>
            </a:r>
            <a:endParaRPr sz="1200"/>
          </a:p>
          <a:p>
            <a:pPr indent="-228600" lvl="0" marL="457200" rtl="0" algn="l">
              <a:lnSpc>
                <a:spcPct val="100000"/>
              </a:lnSpc>
              <a:spcBef>
                <a:spcPts val="0"/>
              </a:spcBef>
              <a:spcAft>
                <a:spcPts val="0"/>
              </a:spcAft>
              <a:buSzPts val="1100"/>
              <a:buNone/>
            </a:pPr>
            <a:r>
              <a:rPr lang="en-US" sz="1200"/>
              <a:t>Workflow automation might mean helping to respond to a rejection or filling out some forms</a:t>
            </a:r>
            <a:endParaRPr sz="1200"/>
          </a:p>
        </p:txBody>
      </p:sp>
      <p:sp>
        <p:nvSpPr>
          <p:cNvPr id="100" name="Google Shape;100;g2ef8a787882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ff622e53c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Completing a task </a:t>
            </a:r>
            <a:r>
              <a:rPr lang="en-US"/>
              <a:t>involves</a:t>
            </a:r>
            <a:r>
              <a:rPr lang="en-US"/>
              <a:t> marking it as complete and then signaling the workflow that the task is done.</a:t>
            </a:r>
            <a:endParaRPr/>
          </a:p>
          <a:p>
            <a:pPr indent="-228600" lvl="0" marL="457200" rtl="0" algn="l">
              <a:lnSpc>
                <a:spcPct val="100000"/>
              </a:lnSpc>
              <a:spcBef>
                <a:spcPts val="0"/>
              </a:spcBef>
              <a:spcAft>
                <a:spcPts val="0"/>
              </a:spcAft>
              <a:buSzPts val="1100"/>
              <a:buNone/>
            </a:pPr>
            <a:r>
              <a:t/>
            </a:r>
            <a:endParaRPr/>
          </a:p>
        </p:txBody>
      </p:sp>
      <p:sp>
        <p:nvSpPr>
          <p:cNvPr id="376" name="Google Shape;376;g2eff622e53c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eff622e53c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The API portion of the task system will depend a lot more on your system design, so I won’t go into detail as much here.</a:t>
            </a:r>
            <a:endParaRPr/>
          </a:p>
          <a:p>
            <a:pPr indent="-228600" lvl="0" marL="457200" rtl="0" algn="l">
              <a:lnSpc>
                <a:spcPct val="100000"/>
              </a:lnSpc>
              <a:spcBef>
                <a:spcPts val="0"/>
              </a:spcBef>
              <a:spcAft>
                <a:spcPts val="0"/>
              </a:spcAft>
              <a:buSzPts val="1100"/>
              <a:buNone/>
            </a:pPr>
            <a:r>
              <a:t/>
            </a:r>
            <a:endParaRPr/>
          </a:p>
          <a:p>
            <a:pPr indent="0" lvl="0" marL="228600" rtl="0" algn="l">
              <a:lnSpc>
                <a:spcPct val="100000"/>
              </a:lnSpc>
              <a:spcBef>
                <a:spcPts val="0"/>
              </a:spcBef>
              <a:spcAft>
                <a:spcPts val="0"/>
              </a:spcAft>
              <a:buSzPts val="1100"/>
              <a:buNone/>
            </a:pPr>
            <a:r>
              <a:rPr lang="en-US"/>
              <a:t>There is a code sample in the repo if you’d like to see a very basic working example.</a:t>
            </a:r>
            <a:endParaRPr/>
          </a:p>
        </p:txBody>
      </p:sp>
      <p:sp>
        <p:nvSpPr>
          <p:cNvPr id="384" name="Google Shape;384;g2eff622e53c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ff622e53c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405" name="Google Shape;405;g2eff622e53c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eff622e53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412" name="Google Shape;412;g2eff622e53c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eff622e53c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418" name="Google Shape;418;g2eff622e53c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eff622e53c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Switch to updates for all task interactions</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No direct DB calls from API</a:t>
            </a:r>
            <a:endParaRPr sz="2800">
              <a:solidFill>
                <a:schemeClr val="dk1"/>
              </a:solidFill>
              <a:latin typeface="Calibri"/>
              <a:ea typeface="Calibri"/>
              <a:cs typeface="Calibri"/>
              <a:sym typeface="Calibri"/>
            </a:endParaRPr>
          </a:p>
        </p:txBody>
      </p:sp>
      <p:sp>
        <p:nvSpPr>
          <p:cNvPr id="425" name="Google Shape;425;g2eff622e53c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f782e29aa2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32" name="Google Shape;432;g2f782e29aa2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bae287e0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g26bae287e0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eff622e53c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2eff622e53c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285a4e16a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US" sz="1200"/>
              <a:t>We have a bunch of automated systems that do all sorts of things.</a:t>
            </a:r>
            <a:endParaRPr sz="1200"/>
          </a:p>
          <a:p>
            <a:pPr indent="-304800" lvl="1" marL="914400" rtl="0" algn="l">
              <a:lnSpc>
                <a:spcPct val="100000"/>
              </a:lnSpc>
              <a:spcBef>
                <a:spcPts val="0"/>
              </a:spcBef>
              <a:spcAft>
                <a:spcPts val="0"/>
              </a:spcAft>
              <a:buSzPts val="1200"/>
              <a:buChar char="-"/>
            </a:pPr>
            <a:r>
              <a:rPr lang="en-US" sz="1200"/>
              <a:t>Document fetching</a:t>
            </a:r>
            <a:endParaRPr sz="1200"/>
          </a:p>
          <a:p>
            <a:pPr indent="-304800" lvl="1" marL="914400" rtl="0" algn="l">
              <a:lnSpc>
                <a:spcPct val="100000"/>
              </a:lnSpc>
              <a:spcBef>
                <a:spcPts val="0"/>
              </a:spcBef>
              <a:spcAft>
                <a:spcPts val="0"/>
              </a:spcAft>
              <a:buSzPts val="1200"/>
              <a:buChar char="-"/>
            </a:pPr>
            <a:r>
              <a:rPr lang="en-US" sz="1200"/>
              <a:t>Parsing</a:t>
            </a:r>
            <a:endParaRPr sz="1200"/>
          </a:p>
          <a:p>
            <a:pPr indent="-304800" lvl="1" marL="914400" rtl="0" algn="l">
              <a:lnSpc>
                <a:spcPct val="100000"/>
              </a:lnSpc>
              <a:spcBef>
                <a:spcPts val="0"/>
              </a:spcBef>
              <a:spcAft>
                <a:spcPts val="0"/>
              </a:spcAft>
              <a:buSzPts val="1200"/>
              <a:buChar char="-"/>
            </a:pPr>
            <a:r>
              <a:rPr lang="en-US" sz="1200"/>
              <a:t>Compiling data</a:t>
            </a:r>
            <a:endParaRPr sz="1200"/>
          </a:p>
          <a:p>
            <a:pPr indent="-304800" lvl="1" marL="914400" rtl="0" algn="l">
              <a:lnSpc>
                <a:spcPct val="100000"/>
              </a:lnSpc>
              <a:spcBef>
                <a:spcPts val="0"/>
              </a:spcBef>
              <a:spcAft>
                <a:spcPts val="0"/>
              </a:spcAft>
              <a:buSzPts val="1200"/>
              <a:buChar char="-"/>
            </a:pPr>
            <a:r>
              <a:rPr lang="en-US" sz="1200"/>
              <a:t>Building reports</a:t>
            </a:r>
            <a:endParaRPr sz="1200"/>
          </a:p>
          <a:p>
            <a:pPr indent="-304800" lvl="1" marL="914400" rtl="0" algn="l">
              <a:lnSpc>
                <a:spcPct val="100000"/>
              </a:lnSpc>
              <a:spcBef>
                <a:spcPts val="0"/>
              </a:spcBef>
              <a:spcAft>
                <a:spcPts val="0"/>
              </a:spcAft>
              <a:buSzPts val="1200"/>
              <a:buChar char="-"/>
            </a:pPr>
            <a:r>
              <a:rPr lang="en-US" sz="1200"/>
              <a:t>etc.</a:t>
            </a:r>
            <a:endParaRPr sz="1200"/>
          </a:p>
          <a:p>
            <a:pPr indent="-304800" lvl="0" marL="457200" rtl="0" algn="l">
              <a:lnSpc>
                <a:spcPct val="100000"/>
              </a:lnSpc>
              <a:spcBef>
                <a:spcPts val="0"/>
              </a:spcBef>
              <a:spcAft>
                <a:spcPts val="0"/>
              </a:spcAft>
              <a:buSzPts val="1200"/>
              <a:buChar char="-"/>
            </a:pPr>
            <a:r>
              <a:rPr lang="en-US" sz="1200"/>
              <a:t>Then we hand the results of all that work off to a person who does the finishing touches and hands it off to the client</a:t>
            </a:r>
            <a:endParaRPr sz="1200"/>
          </a:p>
          <a:p>
            <a:pPr indent="-304800" lvl="0" marL="457200" rtl="0" algn="l">
              <a:lnSpc>
                <a:spcPct val="100000"/>
              </a:lnSpc>
              <a:spcBef>
                <a:spcPts val="0"/>
              </a:spcBef>
              <a:spcAft>
                <a:spcPts val="0"/>
              </a:spcAft>
              <a:buSzPts val="1200"/>
              <a:buChar char="-"/>
            </a:pPr>
            <a:r>
              <a:rPr lang="en-US" sz="1200"/>
              <a:t>This means that our </a:t>
            </a:r>
            <a:r>
              <a:rPr lang="en-US" sz="1200"/>
              <a:t>analysts need lots of training to do every single part of the process</a:t>
            </a:r>
            <a:endParaRPr sz="1200"/>
          </a:p>
          <a:p>
            <a:pPr indent="-304800" lvl="0" marL="457200" rtl="0" algn="l">
              <a:lnSpc>
                <a:spcPct val="100000"/>
              </a:lnSpc>
              <a:spcBef>
                <a:spcPts val="0"/>
              </a:spcBef>
              <a:spcAft>
                <a:spcPts val="0"/>
              </a:spcAft>
              <a:buSzPts val="1200"/>
              <a:buChar char="-"/>
            </a:pPr>
            <a:r>
              <a:rPr lang="en-US" sz="1200"/>
              <a:t>It also means we can’t use the results of that analyst work in automated systems</a:t>
            </a:r>
            <a:endParaRPr sz="1200"/>
          </a:p>
        </p:txBody>
      </p:sp>
      <p:sp>
        <p:nvSpPr>
          <p:cNvPr id="107" name="Google Shape;107;g2c285a4e16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f8a78788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US" sz="1200"/>
              <a:t>The Assembly Line</a:t>
            </a:r>
            <a:endParaRPr sz="1200"/>
          </a:p>
          <a:p>
            <a:pPr indent="-304800" lvl="0" marL="457200" rtl="0" algn="l">
              <a:lnSpc>
                <a:spcPct val="100000"/>
              </a:lnSpc>
              <a:spcBef>
                <a:spcPts val="0"/>
              </a:spcBef>
              <a:spcAft>
                <a:spcPts val="0"/>
              </a:spcAft>
              <a:buSzPts val="1200"/>
              <a:buChar char="-"/>
            </a:pPr>
            <a:r>
              <a:rPr lang="en-US" sz="1200"/>
              <a:t>Human and automated workers working together</a:t>
            </a:r>
            <a:endParaRPr sz="1200"/>
          </a:p>
          <a:p>
            <a:pPr indent="-304800" lvl="0" marL="457200" rtl="0" algn="l">
              <a:lnSpc>
                <a:spcPct val="100000"/>
              </a:lnSpc>
              <a:spcBef>
                <a:spcPts val="0"/>
              </a:spcBef>
              <a:spcAft>
                <a:spcPts val="0"/>
              </a:spcAft>
              <a:buSzPts val="1200"/>
              <a:buChar char="-"/>
            </a:pPr>
            <a:r>
              <a:rPr lang="en-US" sz="1200"/>
              <a:t>Small human tasks</a:t>
            </a:r>
            <a:endParaRPr sz="1200"/>
          </a:p>
          <a:p>
            <a:pPr indent="-304800" lvl="0" marL="457200" rtl="0" algn="l">
              <a:lnSpc>
                <a:spcPct val="100000"/>
              </a:lnSpc>
              <a:spcBef>
                <a:spcPts val="0"/>
              </a:spcBef>
              <a:spcAft>
                <a:spcPts val="0"/>
              </a:spcAft>
              <a:buSzPts val="1200"/>
              <a:buChar char="-"/>
            </a:pPr>
            <a:r>
              <a:rPr lang="en-US" sz="1200"/>
              <a:t>Not every person needs to be trained on the whole process</a:t>
            </a:r>
            <a:endParaRPr sz="1200"/>
          </a:p>
          <a:p>
            <a:pPr indent="-304800" lvl="0" marL="457200" rtl="0" algn="l">
              <a:lnSpc>
                <a:spcPct val="100000"/>
              </a:lnSpc>
              <a:spcBef>
                <a:spcPts val="0"/>
              </a:spcBef>
              <a:spcAft>
                <a:spcPts val="0"/>
              </a:spcAft>
              <a:buSzPts val="1200"/>
              <a:buChar char="-"/>
            </a:pPr>
            <a:r>
              <a:rPr lang="en-US" sz="1200"/>
              <a:t>Less overhead for changing workflows</a:t>
            </a:r>
            <a:endParaRPr sz="1200"/>
          </a:p>
        </p:txBody>
      </p:sp>
      <p:sp>
        <p:nvSpPr>
          <p:cNvPr id="121" name="Google Shape;121;g2ef8a787882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f8a787882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47" name="Google Shape;147;g2ef8a787882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782e29aa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This is the general architecture of the system</a:t>
            </a:r>
            <a:endParaRPr/>
          </a:p>
          <a:p>
            <a:pPr indent="-228600" lvl="0" marL="457200" rtl="0" algn="l">
              <a:lnSpc>
                <a:spcPct val="100000"/>
              </a:lnSpc>
              <a:spcBef>
                <a:spcPts val="0"/>
              </a:spcBef>
              <a:spcAft>
                <a:spcPts val="0"/>
              </a:spcAft>
              <a:buSzPts val="1100"/>
              <a:buNone/>
            </a:pPr>
            <a:r>
              <a:rPr lang="en-US"/>
              <a:t>Your inputs to the human task will go through an activity into a database</a:t>
            </a:r>
            <a:endParaRPr/>
          </a:p>
          <a:p>
            <a:pPr indent="-228600" lvl="0" marL="457200" rtl="0" algn="l">
              <a:lnSpc>
                <a:spcPct val="100000"/>
              </a:lnSpc>
              <a:spcBef>
                <a:spcPts val="0"/>
              </a:spcBef>
              <a:spcAft>
                <a:spcPts val="0"/>
              </a:spcAft>
              <a:buSzPts val="1100"/>
              <a:buNone/>
            </a:pPr>
            <a:r>
              <a:rPr lang="en-US"/>
              <a:t>The outputs from the human task will come back through a signal</a:t>
            </a:r>
            <a:endParaRPr/>
          </a:p>
        </p:txBody>
      </p:sp>
      <p:sp>
        <p:nvSpPr>
          <p:cNvPr id="154" name="Google Shape;154;g2f782e29aa2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782e29aa2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rPr lang="en-US"/>
              <a:t>Three level model:</a:t>
            </a:r>
            <a:endParaRPr/>
          </a:p>
          <a:p>
            <a:pPr indent="-298450" lvl="0" marL="457200" rtl="0" algn="l">
              <a:lnSpc>
                <a:spcPct val="100000"/>
              </a:lnSpc>
              <a:spcBef>
                <a:spcPts val="0"/>
              </a:spcBef>
              <a:spcAft>
                <a:spcPts val="0"/>
              </a:spcAft>
              <a:buSzPts val="1100"/>
              <a:buChar char="-"/>
            </a:pPr>
            <a:r>
              <a:rPr lang="en-US"/>
              <a:t>Parent workflow, where the actual high level workflow is defined</a:t>
            </a:r>
            <a:endParaRPr/>
          </a:p>
          <a:p>
            <a:pPr indent="-298450" lvl="0" marL="457200" rtl="0" algn="l">
              <a:lnSpc>
                <a:spcPct val="100000"/>
              </a:lnSpc>
              <a:spcBef>
                <a:spcPts val="0"/>
              </a:spcBef>
              <a:spcAft>
                <a:spcPts val="0"/>
              </a:spcAft>
              <a:buSzPts val="1100"/>
              <a:buChar char="-"/>
            </a:pPr>
            <a:r>
              <a:rPr lang="en-US"/>
              <a:t>A unique child workflow</a:t>
            </a:r>
            <a:endParaRPr/>
          </a:p>
          <a:p>
            <a:pPr indent="-298450" lvl="0" marL="457200" rtl="0" algn="l">
              <a:lnSpc>
                <a:spcPct val="100000"/>
              </a:lnSpc>
              <a:spcBef>
                <a:spcPts val="0"/>
              </a:spcBef>
              <a:spcAft>
                <a:spcPts val="0"/>
              </a:spcAft>
              <a:buSzPts val="1100"/>
              <a:buChar char="-"/>
            </a:pPr>
            <a:r>
              <a:rPr lang="en-US"/>
              <a:t>A single workflow where the task actually happens, deduplicated and memoized</a:t>
            </a:r>
            <a:endParaRPr/>
          </a:p>
        </p:txBody>
      </p:sp>
      <p:sp>
        <p:nvSpPr>
          <p:cNvPr id="173" name="Google Shape;173;g2f782e29aa2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782e29a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187" name="Google Shape;187;g2f782e29aa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4">
            <a:alphaModFix/>
          </a:blip>
          <a:stretch>
            <a:fillRect/>
          </a:stretch>
        </p:blipFill>
        <p:spPr>
          <a:xfrm>
            <a:off x="-42325" y="0"/>
            <a:ext cx="12191981" cy="6858000"/>
          </a:xfrm>
          <a:prstGeom prst="rect">
            <a:avLst/>
          </a:prstGeom>
          <a:noFill/>
          <a:ln>
            <a:noFill/>
          </a:ln>
        </p:spPr>
      </p:pic>
      <p:sp>
        <p:nvSpPr>
          <p:cNvPr id="85" name="Google Shape;85;p13"/>
          <p:cNvSpPr txBox="1"/>
          <p:nvPr/>
        </p:nvSpPr>
        <p:spPr>
          <a:xfrm>
            <a:off x="785200" y="1399075"/>
            <a:ext cx="75237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Building Assembly Lines in Temporal</a:t>
            </a:r>
            <a:endParaRPr b="1" sz="4800">
              <a:solidFill>
                <a:srgbClr val="172937"/>
              </a:solidFill>
              <a:latin typeface="Montserrat"/>
              <a:ea typeface="Montserrat"/>
              <a:cs typeface="Montserrat"/>
              <a:sym typeface="Montserrat"/>
            </a:endParaRPr>
          </a:p>
        </p:txBody>
      </p:sp>
      <p:pic>
        <p:nvPicPr>
          <p:cNvPr id="86" name="Google Shape;86;p13"/>
          <p:cNvPicPr preferRelativeResize="0"/>
          <p:nvPr/>
        </p:nvPicPr>
        <p:blipFill>
          <a:blip r:embed="rId5">
            <a:alphaModFix/>
          </a:blip>
          <a:stretch>
            <a:fillRect/>
          </a:stretch>
        </p:blipFill>
        <p:spPr>
          <a:xfrm>
            <a:off x="8554088" y="779612"/>
            <a:ext cx="2808825" cy="2808825"/>
          </a:xfrm>
          <a:prstGeom prst="rect">
            <a:avLst/>
          </a:prstGeom>
          <a:noFill/>
          <a:ln>
            <a:noFill/>
          </a:ln>
        </p:spPr>
      </p:pic>
      <p:sp>
        <p:nvSpPr>
          <p:cNvPr id="87" name="Google Shape;87;p13"/>
          <p:cNvSpPr txBox="1"/>
          <p:nvPr/>
        </p:nvSpPr>
        <p:spPr>
          <a:xfrm>
            <a:off x="8613913" y="3588425"/>
            <a:ext cx="26892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Link to Talk &amp; Sample Code</a:t>
            </a:r>
            <a:endParaRPr sz="16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22"/>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Add Digits Together</a:t>
            </a:r>
            <a:endParaRPr b="1" i="0" sz="1800" u="none" cap="none" strike="noStrike">
              <a:solidFill>
                <a:srgbClr val="172937"/>
              </a:solidFill>
              <a:latin typeface="Montserrat"/>
              <a:ea typeface="Montserrat"/>
              <a:cs typeface="Montserrat"/>
              <a:sym typeface="Montserrat"/>
            </a:endParaRPr>
          </a:p>
        </p:txBody>
      </p:sp>
      <p:sp>
        <p:nvSpPr>
          <p:cNvPr id="196" name="Google Shape;196;p22"/>
          <p:cNvSpPr txBox="1"/>
          <p:nvPr/>
        </p:nvSpPr>
        <p:spPr>
          <a:xfrm>
            <a:off x="914400" y="1664208"/>
            <a:ext cx="9490200" cy="29091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A very pointless workflow that…</a:t>
            </a:r>
            <a:endParaRPr sz="2800">
              <a:solidFill>
                <a:srgbClr val="172937"/>
              </a:solidFill>
              <a:latin typeface="Roboto"/>
              <a:ea typeface="Roboto"/>
              <a:cs typeface="Roboto"/>
              <a:sym typeface="Roboto"/>
            </a:endParaRPr>
          </a:p>
          <a:p>
            <a:pPr indent="-406400" lvl="1" marL="9144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Accepts a string as input</a:t>
            </a:r>
            <a:endParaRPr sz="2800">
              <a:solidFill>
                <a:srgbClr val="172937"/>
              </a:solidFill>
              <a:latin typeface="Roboto"/>
              <a:ea typeface="Roboto"/>
              <a:cs typeface="Roboto"/>
              <a:sym typeface="Roboto"/>
            </a:endParaRPr>
          </a:p>
          <a:p>
            <a:pPr indent="-406400" lvl="1" marL="9144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Extracts all the digits from the input string</a:t>
            </a:r>
            <a:endParaRPr sz="2800">
              <a:solidFill>
                <a:srgbClr val="172937"/>
              </a:solidFill>
              <a:latin typeface="Roboto"/>
              <a:ea typeface="Roboto"/>
              <a:cs typeface="Roboto"/>
              <a:sym typeface="Roboto"/>
            </a:endParaRPr>
          </a:p>
          <a:p>
            <a:pPr indent="-406400" lvl="1" marL="9144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Asks a person to add the digits together</a:t>
            </a:r>
            <a:endParaRPr sz="2800">
              <a:solidFill>
                <a:srgbClr val="172937"/>
              </a:solidFill>
              <a:latin typeface="Roboto"/>
              <a:ea typeface="Roboto"/>
              <a:cs typeface="Roboto"/>
              <a:sym typeface="Roboto"/>
            </a:endParaRPr>
          </a:p>
          <a:p>
            <a:pPr indent="-406400" lvl="1" marL="9144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Returns the sum</a:t>
            </a:r>
            <a:endParaRPr sz="28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pic>
        <p:nvPicPr>
          <p:cNvPr id="197" name="Google Shape;197;p22"/>
          <p:cNvPicPr preferRelativeResize="0"/>
          <p:nvPr/>
        </p:nvPicPr>
        <p:blipFill>
          <a:blip r:embed="rId4">
            <a:alphaModFix/>
          </a:blip>
          <a:stretch>
            <a:fillRect/>
          </a:stretch>
        </p:blipFill>
        <p:spPr>
          <a:xfrm>
            <a:off x="11055023" y="5285298"/>
            <a:ext cx="891540" cy="137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3"/>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High Level Design</a:t>
            </a:r>
            <a:endParaRPr b="1" i="0" sz="1800" u="none" cap="none" strike="noStrike">
              <a:solidFill>
                <a:srgbClr val="172937"/>
              </a:solidFill>
              <a:latin typeface="Montserrat"/>
              <a:ea typeface="Montserrat"/>
              <a:cs typeface="Montserrat"/>
              <a:sym typeface="Montserrat"/>
            </a:endParaRPr>
          </a:p>
        </p:txBody>
      </p:sp>
      <p:pic>
        <p:nvPicPr>
          <p:cNvPr id="203" name="Google Shape;203;p23"/>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204" name="Google Shape;204;p23"/>
          <p:cNvPicPr preferRelativeResize="0"/>
          <p:nvPr/>
        </p:nvPicPr>
        <p:blipFill>
          <a:blip r:embed="rId5">
            <a:alphaModFix/>
          </a:blip>
          <a:stretch>
            <a:fillRect/>
          </a:stretch>
        </p:blipFill>
        <p:spPr>
          <a:xfrm>
            <a:off x="914400" y="1595099"/>
            <a:ext cx="1795800" cy="1795800"/>
          </a:xfrm>
          <a:prstGeom prst="rect">
            <a:avLst/>
          </a:prstGeom>
          <a:noFill/>
          <a:ln>
            <a:noFill/>
          </a:ln>
        </p:spPr>
      </p:pic>
      <p:sp>
        <p:nvSpPr>
          <p:cNvPr id="205" name="Google Shape;205;p23"/>
          <p:cNvSpPr txBox="1"/>
          <p:nvPr/>
        </p:nvSpPr>
        <p:spPr>
          <a:xfrm>
            <a:off x="914400" y="3651950"/>
            <a:ext cx="1795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Temporal Workflows</a:t>
            </a:r>
            <a:endParaRPr sz="1600">
              <a:solidFill>
                <a:srgbClr val="172937"/>
              </a:solidFill>
              <a:latin typeface="Roboto"/>
              <a:ea typeface="Roboto"/>
              <a:cs typeface="Roboto"/>
              <a:sym typeface="Roboto"/>
            </a:endParaRPr>
          </a:p>
        </p:txBody>
      </p:sp>
      <p:sp>
        <p:nvSpPr>
          <p:cNvPr id="206" name="Google Shape;206;p23"/>
          <p:cNvSpPr/>
          <p:nvPr/>
        </p:nvSpPr>
        <p:spPr>
          <a:xfrm>
            <a:off x="5693750" y="1651688"/>
            <a:ext cx="1393675" cy="16826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Database</a:t>
            </a:r>
            <a:endParaRPr>
              <a:latin typeface="Calibri"/>
              <a:ea typeface="Calibri"/>
              <a:cs typeface="Calibri"/>
              <a:sym typeface="Calibri"/>
            </a:endParaRPr>
          </a:p>
        </p:txBody>
      </p:sp>
      <p:sp>
        <p:nvSpPr>
          <p:cNvPr id="207" name="Google Shape;207;p23"/>
          <p:cNvSpPr/>
          <p:nvPr/>
        </p:nvSpPr>
        <p:spPr>
          <a:xfrm>
            <a:off x="3543375" y="2135875"/>
            <a:ext cx="1317550" cy="7143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Submit</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Task Activity</a:t>
            </a:r>
            <a:endParaRPr>
              <a:latin typeface="Calibri"/>
              <a:ea typeface="Calibri"/>
              <a:cs typeface="Calibri"/>
              <a:sym typeface="Calibri"/>
            </a:endParaRPr>
          </a:p>
        </p:txBody>
      </p:sp>
      <p:sp>
        <p:nvSpPr>
          <p:cNvPr id="208" name="Google Shape;208;p23"/>
          <p:cNvSpPr/>
          <p:nvPr/>
        </p:nvSpPr>
        <p:spPr>
          <a:xfrm>
            <a:off x="5574811" y="4113100"/>
            <a:ext cx="1631556" cy="159764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API</a:t>
            </a:r>
            <a:endParaRPr>
              <a:latin typeface="Calibri"/>
              <a:ea typeface="Calibri"/>
              <a:cs typeface="Calibri"/>
              <a:sym typeface="Calibri"/>
            </a:endParaRPr>
          </a:p>
        </p:txBody>
      </p:sp>
      <p:sp>
        <p:nvSpPr>
          <p:cNvPr id="209" name="Google Shape;209;p23"/>
          <p:cNvSpPr/>
          <p:nvPr/>
        </p:nvSpPr>
        <p:spPr>
          <a:xfrm>
            <a:off x="3176575" y="3390900"/>
            <a:ext cx="2050800" cy="1164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Task Complete Signal</a:t>
            </a:r>
            <a:endParaRPr>
              <a:latin typeface="Calibri"/>
              <a:ea typeface="Calibri"/>
              <a:cs typeface="Calibri"/>
              <a:sym typeface="Calibri"/>
            </a:endParaRPr>
          </a:p>
        </p:txBody>
      </p:sp>
      <p:cxnSp>
        <p:nvCxnSpPr>
          <p:cNvPr id="210" name="Google Shape;210;p23"/>
          <p:cNvCxnSpPr>
            <a:stCxn id="204" idx="3"/>
            <a:endCxn id="207" idx="1"/>
          </p:cNvCxnSpPr>
          <p:nvPr/>
        </p:nvCxnSpPr>
        <p:spPr>
          <a:xfrm>
            <a:off x="2710200" y="2492999"/>
            <a:ext cx="833100" cy="0"/>
          </a:xfrm>
          <a:prstGeom prst="straightConnector1">
            <a:avLst/>
          </a:prstGeom>
          <a:noFill/>
          <a:ln cap="flat" cmpd="sng" w="38100">
            <a:solidFill>
              <a:schemeClr val="dk2"/>
            </a:solidFill>
            <a:prstDash val="solid"/>
            <a:round/>
            <a:headEnd len="med" w="med" type="none"/>
            <a:tailEnd len="med" w="med" type="triangle"/>
          </a:ln>
        </p:spPr>
      </p:cxnSp>
      <p:cxnSp>
        <p:nvCxnSpPr>
          <p:cNvPr id="211" name="Google Shape;211;p23"/>
          <p:cNvCxnSpPr>
            <a:stCxn id="207" idx="3"/>
            <a:endCxn id="206" idx="2"/>
          </p:cNvCxnSpPr>
          <p:nvPr/>
        </p:nvCxnSpPr>
        <p:spPr>
          <a:xfrm>
            <a:off x="4860925" y="2493025"/>
            <a:ext cx="832800" cy="0"/>
          </a:xfrm>
          <a:prstGeom prst="straightConnector1">
            <a:avLst/>
          </a:prstGeom>
          <a:noFill/>
          <a:ln cap="flat" cmpd="sng" w="38100">
            <a:solidFill>
              <a:schemeClr val="dk2"/>
            </a:solidFill>
            <a:prstDash val="solid"/>
            <a:round/>
            <a:headEnd len="med" w="med" type="none"/>
            <a:tailEnd len="med" w="med" type="triangle"/>
          </a:ln>
        </p:spPr>
      </p:cxnSp>
      <p:cxnSp>
        <p:nvCxnSpPr>
          <p:cNvPr id="212" name="Google Shape;212;p23"/>
          <p:cNvCxnSpPr/>
          <p:nvPr/>
        </p:nvCxnSpPr>
        <p:spPr>
          <a:xfrm rot="10800000">
            <a:off x="4741875" y="4249075"/>
            <a:ext cx="875400" cy="492900"/>
          </a:xfrm>
          <a:prstGeom prst="straightConnector1">
            <a:avLst/>
          </a:prstGeom>
          <a:noFill/>
          <a:ln cap="flat" cmpd="sng" w="38100">
            <a:solidFill>
              <a:schemeClr val="dk2"/>
            </a:solidFill>
            <a:prstDash val="solid"/>
            <a:round/>
            <a:headEnd len="med" w="med" type="none"/>
            <a:tailEnd len="med" w="med" type="triangle"/>
          </a:ln>
        </p:spPr>
      </p:cxnSp>
      <p:cxnSp>
        <p:nvCxnSpPr>
          <p:cNvPr id="213" name="Google Shape;213;p23"/>
          <p:cNvCxnSpPr/>
          <p:nvPr/>
        </p:nvCxnSpPr>
        <p:spPr>
          <a:xfrm rot="10800000">
            <a:off x="2532475" y="3042400"/>
            <a:ext cx="1198200" cy="628800"/>
          </a:xfrm>
          <a:prstGeom prst="straightConnector1">
            <a:avLst/>
          </a:prstGeom>
          <a:noFill/>
          <a:ln cap="flat" cmpd="sng" w="38100">
            <a:solidFill>
              <a:schemeClr val="dk2"/>
            </a:solidFill>
            <a:prstDash val="solid"/>
            <a:round/>
            <a:headEnd len="med" w="med" type="none"/>
            <a:tailEnd len="med" w="med" type="triangle"/>
          </a:ln>
        </p:spPr>
      </p:cxnSp>
      <p:cxnSp>
        <p:nvCxnSpPr>
          <p:cNvPr id="214" name="Google Shape;214;p23"/>
          <p:cNvCxnSpPr>
            <a:stCxn id="206" idx="3"/>
            <a:endCxn id="208" idx="3"/>
          </p:cNvCxnSpPr>
          <p:nvPr/>
        </p:nvCxnSpPr>
        <p:spPr>
          <a:xfrm>
            <a:off x="6390588" y="3334313"/>
            <a:ext cx="0" cy="870000"/>
          </a:xfrm>
          <a:prstGeom prst="straightConnector1">
            <a:avLst/>
          </a:prstGeom>
          <a:noFill/>
          <a:ln cap="flat" cmpd="sng" w="38100">
            <a:solidFill>
              <a:schemeClr val="dk2"/>
            </a:solidFill>
            <a:prstDash val="solid"/>
            <a:round/>
            <a:headEnd len="med" w="med" type="triangle"/>
            <a:tailEnd len="med" w="med" type="triangle"/>
          </a:ln>
        </p:spPr>
      </p:cxnSp>
      <p:sp>
        <p:nvSpPr>
          <p:cNvPr id="215" name="Google Shape;215;p23"/>
          <p:cNvSpPr/>
          <p:nvPr/>
        </p:nvSpPr>
        <p:spPr>
          <a:xfrm>
            <a:off x="8702000" y="4158625"/>
            <a:ext cx="1453200" cy="150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Frontend</a:t>
            </a:r>
            <a:endParaRPr>
              <a:latin typeface="Calibri"/>
              <a:ea typeface="Calibri"/>
              <a:cs typeface="Calibri"/>
              <a:sym typeface="Calibri"/>
            </a:endParaRPr>
          </a:p>
        </p:txBody>
      </p:sp>
      <p:cxnSp>
        <p:nvCxnSpPr>
          <p:cNvPr id="216" name="Google Shape;216;p23"/>
          <p:cNvCxnSpPr>
            <a:stCxn id="208" idx="0"/>
            <a:endCxn id="215" idx="1"/>
          </p:cNvCxnSpPr>
          <p:nvPr/>
        </p:nvCxnSpPr>
        <p:spPr>
          <a:xfrm>
            <a:off x="7205008" y="4911922"/>
            <a:ext cx="1497000" cy="0"/>
          </a:xfrm>
          <a:prstGeom prst="straightConnector1">
            <a:avLst/>
          </a:prstGeom>
          <a:noFill/>
          <a:ln cap="flat" cmpd="sng" w="38100">
            <a:solidFill>
              <a:schemeClr val="dk2"/>
            </a:solidFill>
            <a:prstDash val="solid"/>
            <a:round/>
            <a:headEnd len="med" w="med" type="triangle"/>
            <a:tailEnd len="med" w="med" type="triangle"/>
          </a:ln>
        </p:spPr>
      </p:cxnSp>
      <p:sp>
        <p:nvSpPr>
          <p:cNvPr id="217" name="Google Shape;217;p23"/>
          <p:cNvSpPr/>
          <p:nvPr/>
        </p:nvSpPr>
        <p:spPr>
          <a:xfrm>
            <a:off x="722350" y="1317200"/>
            <a:ext cx="4631400" cy="37392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8" name="Google Shape;218;p23"/>
          <p:cNvSpPr txBox="1"/>
          <p:nvPr/>
        </p:nvSpPr>
        <p:spPr>
          <a:xfrm>
            <a:off x="722350" y="5189150"/>
            <a:ext cx="46314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Temporal Workflows &amp; Activities</a:t>
            </a:r>
            <a:endParaRPr sz="16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24"/>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Temporal Workflows</a:t>
            </a:r>
            <a:endParaRPr b="1" i="0" sz="1800" u="none" cap="none" strike="noStrike">
              <a:solidFill>
                <a:srgbClr val="172937"/>
              </a:solidFill>
              <a:latin typeface="Montserrat"/>
              <a:ea typeface="Montserrat"/>
              <a:cs typeface="Montserrat"/>
              <a:sym typeface="Montserrat"/>
            </a:endParaRPr>
          </a:p>
        </p:txBody>
      </p:sp>
      <p:pic>
        <p:nvPicPr>
          <p:cNvPr id="224" name="Google Shape;224;p24"/>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225" name="Google Shape;225;p24"/>
          <p:cNvPicPr preferRelativeResize="0"/>
          <p:nvPr/>
        </p:nvPicPr>
        <p:blipFill>
          <a:blip r:embed="rId5">
            <a:alphaModFix/>
          </a:blip>
          <a:stretch>
            <a:fillRect/>
          </a:stretch>
        </p:blipFill>
        <p:spPr>
          <a:xfrm>
            <a:off x="914400" y="1595099"/>
            <a:ext cx="1795800" cy="1795800"/>
          </a:xfrm>
          <a:prstGeom prst="rect">
            <a:avLst/>
          </a:prstGeom>
          <a:noFill/>
          <a:ln>
            <a:noFill/>
          </a:ln>
        </p:spPr>
      </p:pic>
      <p:pic>
        <p:nvPicPr>
          <p:cNvPr id="226" name="Google Shape;226;p24"/>
          <p:cNvPicPr preferRelativeResize="0"/>
          <p:nvPr/>
        </p:nvPicPr>
        <p:blipFill>
          <a:blip r:embed="rId5">
            <a:alphaModFix/>
          </a:blip>
          <a:stretch>
            <a:fillRect/>
          </a:stretch>
        </p:blipFill>
        <p:spPr>
          <a:xfrm>
            <a:off x="4311150" y="2357432"/>
            <a:ext cx="2143125" cy="2143125"/>
          </a:xfrm>
          <a:prstGeom prst="rect">
            <a:avLst/>
          </a:prstGeom>
          <a:noFill/>
          <a:ln>
            <a:noFill/>
          </a:ln>
        </p:spPr>
      </p:pic>
      <p:pic>
        <p:nvPicPr>
          <p:cNvPr id="227" name="Google Shape;227;p24"/>
          <p:cNvPicPr preferRelativeResize="0"/>
          <p:nvPr/>
        </p:nvPicPr>
        <p:blipFill>
          <a:blip r:embed="rId5">
            <a:alphaModFix/>
          </a:blip>
          <a:stretch>
            <a:fillRect/>
          </a:stretch>
        </p:blipFill>
        <p:spPr>
          <a:xfrm>
            <a:off x="8055225" y="3390907"/>
            <a:ext cx="2052642" cy="2052642"/>
          </a:xfrm>
          <a:prstGeom prst="rect">
            <a:avLst/>
          </a:prstGeom>
          <a:noFill/>
          <a:ln>
            <a:noFill/>
          </a:ln>
        </p:spPr>
      </p:pic>
      <p:sp>
        <p:nvSpPr>
          <p:cNvPr id="228" name="Google Shape;228;p24"/>
          <p:cNvSpPr txBox="1"/>
          <p:nvPr/>
        </p:nvSpPr>
        <p:spPr>
          <a:xfrm>
            <a:off x="914400" y="3651950"/>
            <a:ext cx="17958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Parent Workflow</a:t>
            </a:r>
            <a:endParaRPr sz="1600">
              <a:solidFill>
                <a:srgbClr val="172937"/>
              </a:solidFill>
              <a:latin typeface="Roboto"/>
              <a:ea typeface="Roboto"/>
              <a:cs typeface="Roboto"/>
              <a:sym typeface="Roboto"/>
            </a:endParaRPr>
          </a:p>
        </p:txBody>
      </p:sp>
      <p:sp>
        <p:nvSpPr>
          <p:cNvPr id="229" name="Google Shape;229;p24"/>
          <p:cNvSpPr txBox="1"/>
          <p:nvPr/>
        </p:nvSpPr>
        <p:spPr>
          <a:xfrm>
            <a:off x="4148025" y="4500550"/>
            <a:ext cx="23061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Human Task Workflow</a:t>
            </a:r>
            <a:endParaRPr sz="1600">
              <a:solidFill>
                <a:srgbClr val="172937"/>
              </a:solidFill>
              <a:latin typeface="Roboto"/>
              <a:ea typeface="Roboto"/>
              <a:cs typeface="Roboto"/>
              <a:sym typeface="Roboto"/>
            </a:endParaRPr>
          </a:p>
        </p:txBody>
      </p:sp>
      <p:sp>
        <p:nvSpPr>
          <p:cNvPr id="230" name="Google Shape;230;p24"/>
          <p:cNvSpPr txBox="1"/>
          <p:nvPr/>
        </p:nvSpPr>
        <p:spPr>
          <a:xfrm>
            <a:off x="7928750" y="5443550"/>
            <a:ext cx="2566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Do Human Task Workflow</a:t>
            </a:r>
            <a:endParaRPr sz="1600">
              <a:solidFill>
                <a:srgbClr val="172937"/>
              </a:solidFill>
              <a:latin typeface="Roboto"/>
              <a:ea typeface="Roboto"/>
              <a:cs typeface="Roboto"/>
              <a:sym typeface="Roboto"/>
            </a:endParaRPr>
          </a:p>
        </p:txBody>
      </p:sp>
      <p:cxnSp>
        <p:nvCxnSpPr>
          <p:cNvPr id="231" name="Google Shape;231;p24"/>
          <p:cNvCxnSpPr/>
          <p:nvPr/>
        </p:nvCxnSpPr>
        <p:spPr>
          <a:xfrm>
            <a:off x="2873325" y="2736400"/>
            <a:ext cx="1274700" cy="390900"/>
          </a:xfrm>
          <a:prstGeom prst="straightConnector1">
            <a:avLst/>
          </a:prstGeom>
          <a:noFill/>
          <a:ln cap="flat" cmpd="sng" w="76200">
            <a:solidFill>
              <a:schemeClr val="dk2"/>
            </a:solidFill>
            <a:prstDash val="solid"/>
            <a:round/>
            <a:headEnd len="med" w="med" type="none"/>
            <a:tailEnd len="med" w="med" type="triangle"/>
          </a:ln>
        </p:spPr>
      </p:cxnSp>
      <p:cxnSp>
        <p:nvCxnSpPr>
          <p:cNvPr id="232" name="Google Shape;232;p24"/>
          <p:cNvCxnSpPr/>
          <p:nvPr/>
        </p:nvCxnSpPr>
        <p:spPr>
          <a:xfrm>
            <a:off x="6617400" y="3672050"/>
            <a:ext cx="1274700" cy="3909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25"/>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Temporal Workflows</a:t>
            </a:r>
            <a:endParaRPr b="1" i="0" sz="1800" u="none" cap="none" strike="noStrike">
              <a:solidFill>
                <a:srgbClr val="172937"/>
              </a:solidFill>
              <a:latin typeface="Montserrat"/>
              <a:ea typeface="Montserrat"/>
              <a:cs typeface="Montserrat"/>
              <a:sym typeface="Montserrat"/>
            </a:endParaRPr>
          </a:p>
        </p:txBody>
      </p:sp>
      <p:pic>
        <p:nvPicPr>
          <p:cNvPr id="238" name="Google Shape;238;p25"/>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239" name="Google Shape;239;p25"/>
          <p:cNvPicPr preferRelativeResize="0"/>
          <p:nvPr/>
        </p:nvPicPr>
        <p:blipFill>
          <a:blip r:embed="rId5">
            <a:alphaModFix/>
          </a:blip>
          <a:stretch>
            <a:fillRect/>
          </a:stretch>
        </p:blipFill>
        <p:spPr>
          <a:xfrm>
            <a:off x="914400" y="1595099"/>
            <a:ext cx="1795800" cy="1795800"/>
          </a:xfrm>
          <a:prstGeom prst="rect">
            <a:avLst/>
          </a:prstGeom>
          <a:noFill/>
          <a:ln>
            <a:noFill/>
          </a:ln>
        </p:spPr>
      </p:pic>
      <p:sp>
        <p:nvSpPr>
          <p:cNvPr id="240" name="Google Shape;240;p25"/>
          <p:cNvSpPr txBox="1"/>
          <p:nvPr/>
        </p:nvSpPr>
        <p:spPr>
          <a:xfrm>
            <a:off x="914400" y="3651950"/>
            <a:ext cx="17958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Parent Workflow</a:t>
            </a:r>
            <a:endParaRPr sz="1600">
              <a:solidFill>
                <a:srgbClr val="172937"/>
              </a:solidFill>
              <a:latin typeface="Roboto"/>
              <a:ea typeface="Roboto"/>
              <a:cs typeface="Roboto"/>
              <a:sym typeface="Roboto"/>
            </a:endParaRPr>
          </a:p>
        </p:txBody>
      </p:sp>
      <p:sp>
        <p:nvSpPr>
          <p:cNvPr id="241" name="Google Shape;241;p25"/>
          <p:cNvSpPr txBox="1"/>
          <p:nvPr/>
        </p:nvSpPr>
        <p:spPr>
          <a:xfrm>
            <a:off x="3656425" y="2042550"/>
            <a:ext cx="7398600" cy="17763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Where your actual workflow code lives</a:t>
            </a:r>
            <a:endParaRPr sz="2000">
              <a:solidFill>
                <a:srgbClr val="172937"/>
              </a:solidFill>
              <a:latin typeface="Roboto"/>
              <a:ea typeface="Roboto"/>
              <a:cs typeface="Roboto"/>
              <a:sym typeface="Roboto"/>
            </a:endParaRPr>
          </a:p>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You need the result of a human task</a:t>
            </a:r>
            <a:endParaRPr sz="2000">
              <a:solidFill>
                <a:srgbClr val="172937"/>
              </a:solidFill>
              <a:latin typeface="Roboto"/>
              <a:ea typeface="Roboto"/>
              <a:cs typeface="Roboto"/>
              <a:sym typeface="Roboto"/>
            </a:endParaRPr>
          </a:p>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Can call a human task almost like a function</a:t>
            </a:r>
            <a:endParaRPr sz="2000">
              <a:solidFill>
                <a:srgbClr val="172937"/>
              </a:solidFill>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26"/>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Parent Workflow</a:t>
            </a:r>
            <a:endParaRPr b="1" i="0" sz="1800" u="none" cap="none" strike="noStrike">
              <a:solidFill>
                <a:srgbClr val="172937"/>
              </a:solidFill>
              <a:latin typeface="Montserrat"/>
              <a:ea typeface="Montserrat"/>
              <a:cs typeface="Montserrat"/>
              <a:sym typeface="Montserrat"/>
            </a:endParaRPr>
          </a:p>
        </p:txBody>
      </p:sp>
      <p:pic>
        <p:nvPicPr>
          <p:cNvPr id="247" name="Google Shape;247;p26"/>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248" name="Google Shape;248;p26"/>
          <p:cNvSpPr txBox="1"/>
          <p:nvPr/>
        </p:nvSpPr>
        <p:spPr>
          <a:xfrm>
            <a:off x="914400" y="1529425"/>
            <a:ext cx="10140600" cy="33864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addDigitsInStringTogether</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input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string</a:t>
            </a:r>
            <a:endParaRPr i="1" sz="1600">
              <a:solidFill>
                <a:srgbClr val="8BE9FD"/>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number</a:t>
            </a:r>
            <a:r>
              <a:rPr lang="en-US" sz="1600">
                <a:solidFill>
                  <a:srgbClr val="F8F8F2"/>
                </a:solidFill>
                <a:highlight>
                  <a:srgbClr val="282A36"/>
                </a:highlight>
                <a:latin typeface="Courier New"/>
                <a:ea typeface="Courier New"/>
                <a:cs typeface="Courier New"/>
                <a:sym typeface="Courier New"/>
              </a:rPr>
              <a:t>&gt;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const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digits</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getDigitsFromString</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input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const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humanTaskResult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addDigitsHumanTask</a:t>
            </a:r>
            <a:r>
              <a:rPr lang="en-US" sz="1600">
                <a:solidFill>
                  <a:srgbClr val="F8F8F2"/>
                </a:solidFill>
                <a:highlight>
                  <a:srgbClr val="282A36"/>
                </a:highlight>
                <a:latin typeface="Courier New"/>
                <a:ea typeface="Courier New"/>
                <a:cs typeface="Courier New"/>
                <a:sym typeface="Courier New"/>
              </a:rPr>
              <a:t>({ digits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return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doubleNumber</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humanTaskResult</a:t>
            </a:r>
            <a:r>
              <a:rPr lang="en-US" sz="1600">
                <a:solidFill>
                  <a:srgbClr val="F8F8F2"/>
                </a:solidFill>
                <a:highlight>
                  <a:srgbClr val="282A36"/>
                </a:highlight>
                <a:latin typeface="Courier New"/>
                <a:ea typeface="Courier New"/>
                <a:cs typeface="Courier New"/>
                <a:sym typeface="Courier New"/>
              </a:rPr>
              <a:t>.sum);</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1600">
              <a:solidFill>
                <a:srgbClr val="FF79C6"/>
              </a:solidFill>
              <a:highlight>
                <a:srgbClr val="282A36"/>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27"/>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Task Wrapper Function</a:t>
            </a:r>
            <a:endParaRPr b="1" i="0" sz="1800" u="none" cap="none" strike="noStrike">
              <a:solidFill>
                <a:srgbClr val="172937"/>
              </a:solidFill>
              <a:latin typeface="Montserrat"/>
              <a:ea typeface="Montserrat"/>
              <a:cs typeface="Montserrat"/>
              <a:sym typeface="Montserrat"/>
            </a:endParaRPr>
          </a:p>
        </p:txBody>
      </p:sp>
      <p:pic>
        <p:nvPicPr>
          <p:cNvPr id="254" name="Google Shape;254;p27"/>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255" name="Google Shape;255;p27"/>
          <p:cNvSpPr txBox="1"/>
          <p:nvPr/>
        </p:nvSpPr>
        <p:spPr>
          <a:xfrm>
            <a:off x="914400" y="1529425"/>
            <a:ext cx="10140600" cy="41250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addDigitsHumanTask</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input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AddDigitsHumanTask</a:t>
            </a:r>
            <a:r>
              <a:rPr lang="en-US" sz="1600">
                <a:solidFill>
                  <a:srgbClr val="F8F8F2"/>
                </a:solidFill>
                <a:highlight>
                  <a:srgbClr val="282A36"/>
                </a:highlight>
                <a:latin typeface="Courier New"/>
                <a:ea typeface="Courier New"/>
                <a:cs typeface="Courier New"/>
                <a:sym typeface="Courier New"/>
              </a:rPr>
              <a:t>[</a:t>
            </a:r>
            <a:r>
              <a:rPr lang="en-US" sz="1600">
                <a:solidFill>
                  <a:srgbClr val="E9F284"/>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input</a:t>
            </a:r>
            <a:r>
              <a:rPr lang="en-US" sz="1600">
                <a:solidFill>
                  <a:srgbClr val="E9F284"/>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AddDigitsHumanTask</a:t>
            </a:r>
            <a:r>
              <a:rPr lang="en-US" sz="1600">
                <a:solidFill>
                  <a:srgbClr val="F8F8F2"/>
                </a:solidFill>
                <a:highlight>
                  <a:srgbClr val="282A36"/>
                </a:highlight>
                <a:latin typeface="Courier New"/>
                <a:ea typeface="Courier New"/>
                <a:cs typeface="Courier New"/>
                <a:sym typeface="Courier New"/>
              </a:rPr>
              <a:t>[</a:t>
            </a:r>
            <a:r>
              <a:rPr lang="en-US" sz="1600">
                <a:solidFill>
                  <a:srgbClr val="E9F284"/>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output</a:t>
            </a:r>
            <a:r>
              <a:rPr lang="en-US" sz="1600">
                <a:solidFill>
                  <a:srgbClr val="E9F284"/>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]&gt;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const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humanTaskResult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executeChild</a:t>
            </a:r>
            <a:r>
              <a:rPr lang="en-US" sz="1600">
                <a:solidFill>
                  <a:srgbClr val="F8F8F2"/>
                </a:solidFill>
                <a:highlight>
                  <a:srgbClr val="282A36"/>
                </a:highlight>
                <a:latin typeface="Courier New"/>
                <a:ea typeface="Courier New"/>
                <a:cs typeface="Courier New"/>
                <a:sym typeface="Courier New"/>
              </a:rPr>
              <a:t>(</a:t>
            </a:r>
            <a:r>
              <a:rPr lang="en-US" sz="1600">
                <a:solidFill>
                  <a:srgbClr val="50FA7B"/>
                </a:solidFill>
                <a:highlight>
                  <a:srgbClr val="282A36"/>
                </a:highlight>
                <a:latin typeface="Courier New"/>
                <a:ea typeface="Courier New"/>
                <a:cs typeface="Courier New"/>
                <a:sym typeface="Courier New"/>
              </a:rPr>
              <a:t>humanTask</a:t>
            </a:r>
            <a:r>
              <a:rPr lang="en-US" sz="1600">
                <a:solidFill>
                  <a:srgbClr val="FF79C6"/>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AddDigitsHumanTask</a:t>
            </a:r>
            <a:r>
              <a:rPr lang="en-US" sz="1600">
                <a:solidFill>
                  <a:srgbClr val="FF79C6"/>
                </a:solidFill>
                <a:highlight>
                  <a:srgbClr val="282A36"/>
                </a:highlight>
                <a:latin typeface="Courier New"/>
                <a:ea typeface="Courier New"/>
                <a:cs typeface="Courier New"/>
                <a:sym typeface="Courier New"/>
              </a:rPr>
              <a:t>&gt;</a:t>
            </a: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workflowId</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F1FA8C"/>
                </a:solidFill>
                <a:highlight>
                  <a:srgbClr val="282A36"/>
                </a:highlight>
                <a:latin typeface="Courier New"/>
                <a:ea typeface="Courier New"/>
                <a:cs typeface="Courier New"/>
                <a:sym typeface="Courier New"/>
              </a:rPr>
              <a:t>`humanTask-</a:t>
            </a:r>
            <a:r>
              <a:rPr lang="en-US" sz="1600">
                <a:solidFill>
                  <a:srgbClr val="FF79C6"/>
                </a:solidFill>
                <a:highlight>
                  <a:srgbClr val="282A36"/>
                </a:highlight>
                <a:latin typeface="Courier New"/>
                <a:ea typeface="Courier New"/>
                <a:cs typeface="Courier New"/>
                <a:sym typeface="Courier New"/>
              </a:rPr>
              <a:t>${</a:t>
            </a:r>
            <a:r>
              <a:rPr lang="en-US" sz="1600">
                <a:solidFill>
                  <a:srgbClr val="50FA7B"/>
                </a:solidFill>
                <a:highlight>
                  <a:srgbClr val="282A36"/>
                </a:highlight>
                <a:latin typeface="Courier New"/>
                <a:ea typeface="Courier New"/>
                <a:cs typeface="Courier New"/>
                <a:sym typeface="Courier New"/>
              </a:rPr>
              <a:t>workflowInfo</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workflowId</a:t>
            </a:r>
            <a:r>
              <a:rPr lang="en-US" sz="1600">
                <a:solidFill>
                  <a:srgbClr val="FF79C6"/>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-add-digits-</a:t>
            </a:r>
            <a:r>
              <a:rPr lang="en-US" sz="1600">
                <a:solidFill>
                  <a:srgbClr val="FF79C6"/>
                </a:solidFill>
                <a:highlight>
                  <a:srgbClr val="282A36"/>
                </a:highlight>
                <a:latin typeface="Courier New"/>
                <a:ea typeface="Courier New"/>
                <a:cs typeface="Courier New"/>
                <a:sym typeface="Courier New"/>
              </a:rPr>
              <a:t>${</a:t>
            </a:r>
            <a:r>
              <a:rPr lang="en-US" sz="1600">
                <a:solidFill>
                  <a:srgbClr val="50FA7B"/>
                </a:solidFill>
                <a:highlight>
                  <a:srgbClr val="282A36"/>
                </a:highlight>
                <a:latin typeface="Courier New"/>
                <a:ea typeface="Courier New"/>
                <a:cs typeface="Courier New"/>
                <a:sym typeface="Courier New"/>
              </a:rPr>
              <a:t>uuid4</a:t>
            </a: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workflowRunTimeout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E9F284"/>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7d</a:t>
            </a:r>
            <a:r>
              <a:rPr lang="en-US" sz="1600">
                <a:solidFill>
                  <a:srgbClr val="E9F284"/>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args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E9F284"/>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add-digits</a:t>
            </a:r>
            <a:r>
              <a:rPr lang="en-US" sz="1600">
                <a:solidFill>
                  <a:srgbClr val="E9F284"/>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input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return</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humanTaskResult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1600">
              <a:solidFill>
                <a:srgbClr val="FF79C6"/>
              </a:solidFill>
              <a:highlight>
                <a:srgbClr val="282A36"/>
              </a:highlight>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28"/>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Temporal Workflows</a:t>
            </a:r>
            <a:endParaRPr b="1" i="0" sz="1800" u="none" cap="none" strike="noStrike">
              <a:solidFill>
                <a:srgbClr val="172937"/>
              </a:solidFill>
              <a:latin typeface="Montserrat"/>
              <a:ea typeface="Montserrat"/>
              <a:cs typeface="Montserrat"/>
              <a:sym typeface="Montserrat"/>
            </a:endParaRPr>
          </a:p>
        </p:txBody>
      </p:sp>
      <p:pic>
        <p:nvPicPr>
          <p:cNvPr id="261" name="Google Shape;261;p28"/>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262" name="Google Shape;262;p28"/>
          <p:cNvPicPr preferRelativeResize="0"/>
          <p:nvPr/>
        </p:nvPicPr>
        <p:blipFill>
          <a:blip r:embed="rId5">
            <a:alphaModFix/>
          </a:blip>
          <a:stretch>
            <a:fillRect/>
          </a:stretch>
        </p:blipFill>
        <p:spPr>
          <a:xfrm>
            <a:off x="4311150" y="2357432"/>
            <a:ext cx="2143125" cy="2143125"/>
          </a:xfrm>
          <a:prstGeom prst="rect">
            <a:avLst/>
          </a:prstGeom>
          <a:noFill/>
          <a:ln>
            <a:noFill/>
          </a:ln>
        </p:spPr>
      </p:pic>
      <p:sp>
        <p:nvSpPr>
          <p:cNvPr id="263" name="Google Shape;263;p28"/>
          <p:cNvSpPr txBox="1"/>
          <p:nvPr/>
        </p:nvSpPr>
        <p:spPr>
          <a:xfrm>
            <a:off x="4148025" y="4500550"/>
            <a:ext cx="23061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Human Task Workflow</a:t>
            </a:r>
            <a:endParaRPr sz="1600">
              <a:solidFill>
                <a:srgbClr val="172937"/>
              </a:solidFill>
              <a:latin typeface="Roboto"/>
              <a:ea typeface="Roboto"/>
              <a:cs typeface="Roboto"/>
              <a:sym typeface="Roboto"/>
            </a:endParaRPr>
          </a:p>
        </p:txBody>
      </p:sp>
      <p:sp>
        <p:nvSpPr>
          <p:cNvPr id="264" name="Google Shape;264;p28"/>
          <p:cNvSpPr txBox="1"/>
          <p:nvPr/>
        </p:nvSpPr>
        <p:spPr>
          <a:xfrm>
            <a:off x="6634175" y="3022700"/>
            <a:ext cx="5312400" cy="226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Generate workflow IDs with a unique ID</a:t>
            </a:r>
            <a:endParaRPr sz="2000">
              <a:solidFill>
                <a:srgbClr val="172937"/>
              </a:solidFill>
              <a:latin typeface="Roboto"/>
              <a:ea typeface="Roboto"/>
              <a:cs typeface="Roboto"/>
              <a:sym typeface="Roboto"/>
            </a:endParaRPr>
          </a:p>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Can be called from multiple workflows</a:t>
            </a:r>
            <a:endParaRPr sz="2000">
              <a:solidFill>
                <a:srgbClr val="172937"/>
              </a:solidFill>
              <a:latin typeface="Roboto"/>
              <a:ea typeface="Roboto"/>
              <a:cs typeface="Roboto"/>
              <a:sym typeface="Roboto"/>
            </a:endParaRPr>
          </a:p>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Handles deduplication and routing </a:t>
            </a:r>
            <a:br>
              <a:rPr lang="en-US" sz="2000">
                <a:solidFill>
                  <a:srgbClr val="172937"/>
                </a:solidFill>
                <a:latin typeface="Roboto"/>
                <a:ea typeface="Roboto"/>
                <a:cs typeface="Roboto"/>
                <a:sym typeface="Roboto"/>
              </a:rPr>
            </a:br>
            <a:r>
              <a:rPr lang="en-US" sz="2000">
                <a:solidFill>
                  <a:srgbClr val="172937"/>
                </a:solidFill>
                <a:latin typeface="Roboto"/>
                <a:ea typeface="Roboto"/>
                <a:cs typeface="Roboto"/>
                <a:sym typeface="Roboto"/>
              </a:rPr>
              <a:t>of results</a:t>
            </a:r>
            <a:endParaRPr sz="2000">
              <a:solidFill>
                <a:srgbClr val="172937"/>
              </a:solidFill>
              <a:latin typeface="Roboto"/>
              <a:ea typeface="Roboto"/>
              <a:cs typeface="Roboto"/>
              <a:sym typeface="Roboto"/>
            </a:endParaRPr>
          </a:p>
          <a:p>
            <a:pPr indent="0" lvl="0" marL="457200" rtl="0" algn="l">
              <a:lnSpc>
                <a:spcPct val="115000"/>
              </a:lnSpc>
              <a:spcBef>
                <a:spcPts val="0"/>
              </a:spcBef>
              <a:spcAft>
                <a:spcPts val="0"/>
              </a:spcAft>
              <a:buNone/>
            </a:pPr>
            <a:r>
              <a:t/>
            </a:r>
            <a:endParaRPr sz="20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2000">
              <a:solidFill>
                <a:srgbClr val="172937"/>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29"/>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Unique Child Workflow</a:t>
            </a:r>
            <a:endParaRPr b="1" i="0" sz="1800" u="none" cap="none" strike="noStrike">
              <a:solidFill>
                <a:srgbClr val="172937"/>
              </a:solidFill>
              <a:latin typeface="Montserrat"/>
              <a:ea typeface="Montserrat"/>
              <a:cs typeface="Montserrat"/>
              <a:sym typeface="Montserrat"/>
            </a:endParaRPr>
          </a:p>
        </p:txBody>
      </p:sp>
      <p:pic>
        <p:nvPicPr>
          <p:cNvPr id="270" name="Google Shape;270;p29"/>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271" name="Google Shape;271;p29"/>
          <p:cNvSpPr txBox="1"/>
          <p:nvPr/>
        </p:nvSpPr>
        <p:spPr>
          <a:xfrm>
            <a:off x="914400" y="1529425"/>
            <a:ext cx="10140600" cy="48639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humanTask</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Task</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extends</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HumanTask</a:t>
            </a:r>
            <a:r>
              <a:rPr lang="en-US" sz="1600">
                <a:solidFill>
                  <a:srgbClr val="F8F8F2"/>
                </a:solidFill>
                <a:highlight>
                  <a:srgbClr val="282A36"/>
                </a:highlight>
                <a:latin typeface="Courier New"/>
                <a:ea typeface="Courier New"/>
                <a:cs typeface="Courier New"/>
                <a:sym typeface="Courier New"/>
              </a:rPr>
              <a:t>&gt;(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type</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Task</a:t>
            </a:r>
            <a:r>
              <a:rPr lang="en-US" sz="1600">
                <a:solidFill>
                  <a:srgbClr val="F8F8F2"/>
                </a:solidFill>
                <a:highlight>
                  <a:srgbClr val="282A36"/>
                </a:highlight>
                <a:latin typeface="Courier New"/>
                <a:ea typeface="Courier New"/>
                <a:cs typeface="Courier New"/>
                <a:sym typeface="Courier New"/>
              </a:rPr>
              <a:t>[</a:t>
            </a:r>
            <a:r>
              <a:rPr lang="en-US" sz="1600">
                <a:solidFill>
                  <a:srgbClr val="E9F284"/>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type</a:t>
            </a:r>
            <a:r>
              <a:rPr lang="en-US" sz="1600">
                <a:solidFill>
                  <a:srgbClr val="E9F284"/>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input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Task</a:t>
            </a:r>
            <a:r>
              <a:rPr lang="en-US" sz="1600">
                <a:solidFill>
                  <a:srgbClr val="F8F8F2"/>
                </a:solidFill>
                <a:highlight>
                  <a:srgbClr val="282A36"/>
                </a:highlight>
                <a:latin typeface="Courier New"/>
                <a:ea typeface="Courier New"/>
                <a:cs typeface="Courier New"/>
                <a:sym typeface="Courier New"/>
              </a:rPr>
              <a:t>[</a:t>
            </a:r>
            <a:r>
              <a:rPr lang="en-US" sz="1600">
                <a:solidFill>
                  <a:srgbClr val="E9F284"/>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input</a:t>
            </a:r>
            <a:r>
              <a:rPr lang="en-US" sz="1600">
                <a:solidFill>
                  <a:srgbClr val="E9F284"/>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Task</a:t>
            </a:r>
            <a:r>
              <a:rPr lang="en-US" sz="1600">
                <a:solidFill>
                  <a:srgbClr val="F8F8F2"/>
                </a:solidFill>
                <a:highlight>
                  <a:srgbClr val="282A36"/>
                </a:highlight>
                <a:latin typeface="Courier New"/>
                <a:ea typeface="Courier New"/>
                <a:cs typeface="Courier New"/>
                <a:sym typeface="Courier New"/>
              </a:rPr>
              <a:t>[</a:t>
            </a:r>
            <a:r>
              <a:rPr lang="en-US" sz="1600">
                <a:solidFill>
                  <a:srgbClr val="E9F284"/>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output</a:t>
            </a:r>
            <a:r>
              <a:rPr lang="en-US" sz="1600">
                <a:solidFill>
                  <a:srgbClr val="E9F284"/>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]&gt;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let</a:t>
            </a:r>
            <a:r>
              <a:rPr lang="en-US" sz="1600">
                <a:solidFill>
                  <a:srgbClr val="F8F8F2"/>
                </a:solidFill>
                <a:highlight>
                  <a:srgbClr val="282A36"/>
                </a:highlight>
                <a:latin typeface="Courier New"/>
                <a:ea typeface="Courier New"/>
                <a:cs typeface="Courier New"/>
                <a:sym typeface="Courier New"/>
              </a:rPr>
              <a:t> result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HumanTaskCompletedSignalPayload</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undefined</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setHandler</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humanTaskCompletedSignal</a:t>
            </a: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paylaod</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=&gt;</a:t>
            </a:r>
            <a:r>
              <a:rPr lang="en-US" sz="1600">
                <a:solidFill>
                  <a:srgbClr val="F8F8F2"/>
                </a:solidFill>
                <a:highlight>
                  <a:srgbClr val="282A36"/>
                </a:highlight>
                <a:latin typeface="Courier New"/>
                <a:ea typeface="Courier New"/>
                <a:cs typeface="Courier New"/>
                <a:sym typeface="Courier New"/>
              </a:rPr>
              <a:t> { result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paylaod</a:t>
            </a: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signalWithStartHumanTask</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type</a:t>
            </a: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input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condition</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=&gt;</a:t>
            </a:r>
            <a:r>
              <a:rPr lang="en-US" sz="1600">
                <a:solidFill>
                  <a:srgbClr val="F8F8F2"/>
                </a:solidFill>
                <a:highlight>
                  <a:srgbClr val="282A36"/>
                </a:highlight>
                <a:latin typeface="Courier New"/>
                <a:ea typeface="Courier New"/>
                <a:cs typeface="Courier New"/>
                <a:sym typeface="Courier New"/>
              </a:rPr>
              <a:t> result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undefined</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600">
              <a:solidFill>
                <a:srgbClr val="6272A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if</a:t>
            </a:r>
            <a:r>
              <a:rPr lang="en-US" sz="1600">
                <a:solidFill>
                  <a:srgbClr val="F8F8F2"/>
                </a:solidFill>
                <a:highlight>
                  <a:srgbClr val="282A36"/>
                </a:highlight>
                <a:latin typeface="Courier New"/>
                <a:ea typeface="Courier New"/>
                <a:cs typeface="Courier New"/>
                <a:sym typeface="Courier New"/>
              </a:rPr>
              <a:t> (result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.success) </a:t>
            </a:r>
            <a:r>
              <a:rPr lang="en-US" sz="1600">
                <a:solidFill>
                  <a:srgbClr val="FF79C6"/>
                </a:solidFill>
                <a:highlight>
                  <a:srgbClr val="282A36"/>
                </a:highlight>
                <a:latin typeface="Courier New"/>
                <a:ea typeface="Courier New"/>
                <a:cs typeface="Courier New"/>
                <a:sym typeface="Courier New"/>
              </a:rPr>
              <a:t>return</a:t>
            </a:r>
            <a:r>
              <a:rPr lang="en-US" sz="1600">
                <a:solidFill>
                  <a:srgbClr val="F8F8F2"/>
                </a:solidFill>
                <a:highlight>
                  <a:srgbClr val="282A36"/>
                </a:highlight>
                <a:latin typeface="Courier New"/>
                <a:ea typeface="Courier New"/>
                <a:cs typeface="Courier New"/>
                <a:sym typeface="Courier New"/>
              </a:rPr>
              <a:t> result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.output </a:t>
            </a:r>
            <a:r>
              <a:rPr lang="en-US" sz="1600">
                <a:solidFill>
                  <a:srgbClr val="FF79C6"/>
                </a:solidFill>
                <a:highlight>
                  <a:srgbClr val="282A36"/>
                </a:highlight>
                <a:latin typeface="Courier New"/>
                <a:ea typeface="Courier New"/>
                <a:cs typeface="Courier New"/>
                <a:sym typeface="Courier New"/>
              </a:rPr>
              <a:t>as</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Task</a:t>
            </a:r>
            <a:r>
              <a:rPr lang="en-US" sz="1600">
                <a:solidFill>
                  <a:srgbClr val="F8F8F2"/>
                </a:solidFill>
                <a:highlight>
                  <a:srgbClr val="282A36"/>
                </a:highlight>
                <a:latin typeface="Courier New"/>
                <a:ea typeface="Courier New"/>
                <a:cs typeface="Courier New"/>
                <a:sym typeface="Courier New"/>
              </a:rPr>
              <a:t>[</a:t>
            </a:r>
            <a:r>
              <a:rPr lang="en-US" sz="1600">
                <a:solidFill>
                  <a:srgbClr val="E9F284"/>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output</a:t>
            </a:r>
            <a:r>
              <a:rPr lang="en-US" sz="1600">
                <a:solidFill>
                  <a:srgbClr val="E9F284"/>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else</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throw</a:t>
            </a:r>
            <a:r>
              <a:rPr lang="en-US" sz="1600">
                <a:solidFill>
                  <a:srgbClr val="F8F8F2"/>
                </a:solidFill>
                <a:highlight>
                  <a:srgbClr val="282A36"/>
                </a:highlight>
                <a:latin typeface="Courier New"/>
                <a:ea typeface="Courier New"/>
                <a:cs typeface="Courier New"/>
                <a:sym typeface="Courier New"/>
              </a:rPr>
              <a:t> </a:t>
            </a:r>
            <a:r>
              <a:rPr lang="en-US" sz="1600">
                <a:solidFill>
                  <a:srgbClr val="8BE9FD"/>
                </a:solidFill>
                <a:highlight>
                  <a:srgbClr val="282A36"/>
                </a:highlight>
                <a:latin typeface="Courier New"/>
                <a:ea typeface="Courier New"/>
                <a:cs typeface="Courier New"/>
                <a:sym typeface="Courier New"/>
              </a:rPr>
              <a:t>ApplicationFailure</a:t>
            </a:r>
            <a:r>
              <a:rPr lang="en-US" sz="1600">
                <a:solidFill>
                  <a:srgbClr val="F8F8F2"/>
                </a:solidFill>
                <a:highlight>
                  <a:srgbClr val="282A36"/>
                </a:highlight>
                <a:latin typeface="Courier New"/>
                <a:ea typeface="Courier New"/>
                <a:cs typeface="Courier New"/>
                <a:sym typeface="Courier New"/>
              </a:rPr>
              <a:t>.</a:t>
            </a:r>
            <a:r>
              <a:rPr lang="en-US" sz="1600">
                <a:solidFill>
                  <a:srgbClr val="50FA7B"/>
                </a:solidFill>
                <a:highlight>
                  <a:srgbClr val="282A36"/>
                </a:highlight>
                <a:latin typeface="Courier New"/>
                <a:ea typeface="Courier New"/>
                <a:cs typeface="Courier New"/>
                <a:sym typeface="Courier New"/>
              </a:rPr>
              <a:t>fromError</a:t>
            </a:r>
            <a:r>
              <a:rPr lang="en-US" sz="1600">
                <a:solidFill>
                  <a:srgbClr val="F8F8F2"/>
                </a:solidFill>
                <a:highlight>
                  <a:srgbClr val="282A36"/>
                </a:highlight>
                <a:latin typeface="Courier New"/>
                <a:ea typeface="Courier New"/>
                <a:cs typeface="Courier New"/>
                <a:sym typeface="Courier New"/>
              </a:rPr>
              <a:t>(result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.error);</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1600">
              <a:solidFill>
                <a:srgbClr val="FF79C6"/>
              </a:solidFill>
              <a:highlight>
                <a:srgbClr val="282A36"/>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30"/>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Signal With Start Activity</a:t>
            </a:r>
            <a:endParaRPr b="1" i="0" sz="1800" u="none" cap="none" strike="noStrike">
              <a:solidFill>
                <a:srgbClr val="172937"/>
              </a:solidFill>
              <a:latin typeface="Montserrat"/>
              <a:ea typeface="Montserrat"/>
              <a:cs typeface="Montserrat"/>
              <a:sym typeface="Montserrat"/>
            </a:endParaRPr>
          </a:p>
        </p:txBody>
      </p:sp>
      <p:pic>
        <p:nvPicPr>
          <p:cNvPr id="277" name="Google Shape;277;p30"/>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278" name="Google Shape;278;p30"/>
          <p:cNvSpPr txBox="1"/>
          <p:nvPr/>
        </p:nvSpPr>
        <p:spPr>
          <a:xfrm>
            <a:off x="914400" y="1529425"/>
            <a:ext cx="10140600" cy="48639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signalWithStartHumanTask</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TaskInput</a:t>
            </a: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void</a:t>
            </a:r>
            <a:r>
              <a:rPr lang="en-US" sz="1600">
                <a:solidFill>
                  <a:srgbClr val="F8F8F2"/>
                </a:solidFill>
                <a:highlight>
                  <a:srgbClr val="282A36"/>
                </a:highlight>
                <a:latin typeface="Courier New"/>
                <a:ea typeface="Courier New"/>
                <a:cs typeface="Courier New"/>
                <a:sym typeface="Courier New"/>
              </a:rPr>
              <a:t>&gt;{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const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workflowId</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getDeterministicWorkflowId</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const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ctx</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Context.</a:t>
            </a:r>
            <a:r>
              <a:rPr lang="en-US" sz="1600">
                <a:solidFill>
                  <a:srgbClr val="50FA7B"/>
                </a:solidFill>
                <a:highlight>
                  <a:srgbClr val="282A36"/>
                </a:highlight>
                <a:latin typeface="Courier New"/>
                <a:ea typeface="Courier New"/>
                <a:cs typeface="Courier New"/>
                <a:sym typeface="Courier New"/>
              </a:rPr>
              <a:t>current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6272A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const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output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db</a:t>
            </a:r>
            <a:r>
              <a:rPr lang="en-US" sz="1600">
                <a:solidFill>
                  <a:srgbClr val="F8F8F2"/>
                </a:solidFill>
                <a:highlight>
                  <a:srgbClr val="282A36"/>
                </a:highlight>
                <a:latin typeface="Courier New"/>
                <a:ea typeface="Courier New"/>
                <a:cs typeface="Courier New"/>
                <a:sym typeface="Courier New"/>
              </a:rPr>
              <a:t>.</a:t>
            </a:r>
            <a:r>
              <a:rPr lang="en-US" sz="1600">
                <a:solidFill>
                  <a:srgbClr val="50FA7B"/>
                </a:solidFill>
                <a:highlight>
                  <a:srgbClr val="282A36"/>
                </a:highlight>
                <a:latin typeface="Courier New"/>
                <a:ea typeface="Courier New"/>
                <a:cs typeface="Courier New"/>
                <a:sym typeface="Courier New"/>
              </a:rPr>
              <a:t>getTaskResult</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workflowId</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if</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result</a:t>
            </a: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client</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workflow</a:t>
            </a:r>
            <a:endParaRPr sz="1600">
              <a:solidFill>
                <a:srgbClr val="BD93F9"/>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getHandle</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ctx</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info</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workflowExecution</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workflowId</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signal</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humanTaskCompletedSignal</a:t>
            </a:r>
            <a:r>
              <a:rPr lang="en-US" sz="1600">
                <a:solidFill>
                  <a:srgbClr val="F8F8F2"/>
                </a:solidFill>
                <a:highlight>
                  <a:srgbClr val="282A36"/>
                </a:highlight>
                <a:latin typeface="Courier New"/>
                <a:ea typeface="Courier New"/>
                <a:cs typeface="Courier New"/>
                <a:sym typeface="Courier New"/>
              </a:rPr>
              <a:t>, { success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true</a:t>
            </a:r>
            <a:r>
              <a:rPr lang="en-US" sz="1600">
                <a:solidFill>
                  <a:srgbClr val="F8F8F2"/>
                </a:solidFill>
                <a:highlight>
                  <a:srgbClr val="282A36"/>
                </a:highlight>
                <a:latin typeface="Courier New"/>
                <a:ea typeface="Courier New"/>
                <a:cs typeface="Courier New"/>
                <a:sym typeface="Courier New"/>
              </a:rPr>
              <a:t>, output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return</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2300">
              <a:solidFill>
                <a:srgbClr val="FF79C6"/>
              </a:solidFill>
              <a:highlight>
                <a:srgbClr val="282A36"/>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31"/>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Signal With Start Activity</a:t>
            </a:r>
            <a:endParaRPr b="1" i="0" sz="1800" u="none" cap="none" strike="noStrike">
              <a:solidFill>
                <a:srgbClr val="172937"/>
              </a:solidFill>
              <a:latin typeface="Montserrat"/>
              <a:ea typeface="Montserrat"/>
              <a:cs typeface="Montserrat"/>
              <a:sym typeface="Montserrat"/>
            </a:endParaRPr>
          </a:p>
        </p:txBody>
      </p:sp>
      <p:pic>
        <p:nvPicPr>
          <p:cNvPr id="284" name="Google Shape;284;p31"/>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285" name="Google Shape;285;p31"/>
          <p:cNvSpPr txBox="1"/>
          <p:nvPr/>
        </p:nvSpPr>
        <p:spPr>
          <a:xfrm>
            <a:off x="914400" y="1529425"/>
            <a:ext cx="10140600" cy="41250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signalWithStartHumanTask</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TaskInput</a:t>
            </a: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void</a:t>
            </a:r>
            <a:r>
              <a:rPr lang="en-US" sz="1600">
                <a:solidFill>
                  <a:srgbClr val="F8F8F2"/>
                </a:solidFill>
                <a:highlight>
                  <a:srgbClr val="282A36"/>
                </a:highlight>
                <a:latin typeface="Courier New"/>
                <a:ea typeface="Courier New"/>
                <a:cs typeface="Courier New"/>
                <a:sym typeface="Courier New"/>
              </a:rPr>
              <a:t>&gt;{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client.workflow.</a:t>
            </a:r>
            <a:r>
              <a:rPr lang="en-US" sz="1600">
                <a:solidFill>
                  <a:srgbClr val="50FA7B"/>
                </a:solidFill>
                <a:highlight>
                  <a:srgbClr val="282A36"/>
                </a:highlight>
                <a:latin typeface="Courier New"/>
                <a:ea typeface="Courier New"/>
                <a:cs typeface="Courier New"/>
                <a:sym typeface="Courier New"/>
              </a:rPr>
              <a:t>signalWithStart</a:t>
            </a:r>
            <a:r>
              <a:rPr lang="en-US" sz="1600">
                <a:solidFill>
                  <a:srgbClr val="F8F8F2"/>
                </a:solidFill>
                <a:highlight>
                  <a:srgbClr val="282A36"/>
                </a:highlight>
                <a:latin typeface="Courier New"/>
                <a:ea typeface="Courier New"/>
                <a:cs typeface="Courier New"/>
                <a:sym typeface="Courier New"/>
              </a:rPr>
              <a:t>(</a:t>
            </a:r>
            <a:r>
              <a:rPr lang="en-US" sz="1600">
                <a:solidFill>
                  <a:srgbClr val="50FA7B"/>
                </a:solidFill>
                <a:highlight>
                  <a:srgbClr val="282A36"/>
                </a:highlight>
                <a:latin typeface="Courier New"/>
                <a:ea typeface="Courier New"/>
                <a:cs typeface="Courier New"/>
                <a:sym typeface="Courier New"/>
              </a:rPr>
              <a:t>doHumanTask</a:t>
            </a: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workflowId,</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workflowRunTimeout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E9F284"/>
                </a:solidFill>
                <a:highlight>
                  <a:srgbClr val="282A36"/>
                </a:highlight>
                <a:latin typeface="Courier New"/>
                <a:ea typeface="Courier New"/>
                <a:cs typeface="Courier New"/>
                <a:sym typeface="Courier New"/>
              </a:rPr>
              <a:t>'</a:t>
            </a:r>
            <a:r>
              <a:rPr lang="en-US" sz="1600">
                <a:solidFill>
                  <a:srgbClr val="F1FA8C"/>
                </a:solidFill>
                <a:highlight>
                  <a:srgbClr val="282A36"/>
                </a:highlight>
                <a:latin typeface="Courier New"/>
                <a:ea typeface="Courier New"/>
                <a:cs typeface="Courier New"/>
                <a:sym typeface="Courier New"/>
              </a:rPr>
              <a:t>7d</a:t>
            </a:r>
            <a:r>
              <a:rPr lang="en-US" sz="1600">
                <a:solidFill>
                  <a:srgbClr val="E9F284"/>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taskQueue</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ctx</a:t>
            </a:r>
            <a:r>
              <a:rPr lang="en-US" sz="1600">
                <a:solidFill>
                  <a:srgbClr val="F8F8F2"/>
                </a:solidFill>
                <a:highlight>
                  <a:srgbClr val="282A36"/>
                </a:highlight>
                <a:latin typeface="Courier New"/>
                <a:ea typeface="Courier New"/>
                <a:cs typeface="Courier New"/>
                <a:sym typeface="Courier New"/>
              </a:rPr>
              <a:t>.info.taskQueue,</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args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signal</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subscribeToHumanTaskCompletedSignal,</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signalArgs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ctx</a:t>
            </a:r>
            <a:r>
              <a:rPr lang="en-US" sz="1600">
                <a:solidFill>
                  <a:srgbClr val="F8F8F2"/>
                </a:solidFill>
                <a:highlight>
                  <a:srgbClr val="282A36"/>
                </a:highlight>
                <a:latin typeface="Courier New"/>
                <a:ea typeface="Courier New"/>
                <a:cs typeface="Courier New"/>
                <a:sym typeface="Courier New"/>
              </a:rPr>
              <a:t>.info.workflowExecution.workflowId],</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2300">
              <a:solidFill>
                <a:srgbClr val="FF79C6"/>
              </a:solidFill>
              <a:highlight>
                <a:srgbClr val="282A36"/>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4"/>
          <p:cNvSpPr txBox="1"/>
          <p:nvPr/>
        </p:nvSpPr>
        <p:spPr>
          <a:xfrm>
            <a:off x="914400" y="503050"/>
            <a:ext cx="11277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Introductions</a:t>
            </a:r>
            <a:endParaRPr b="1" i="0" sz="1800" u="none" cap="none" strike="noStrike">
              <a:solidFill>
                <a:srgbClr val="172937"/>
              </a:solidFill>
              <a:latin typeface="Montserrat"/>
              <a:ea typeface="Montserrat"/>
              <a:cs typeface="Montserrat"/>
              <a:sym typeface="Montserrat"/>
            </a:endParaRPr>
          </a:p>
        </p:txBody>
      </p:sp>
      <p:sp>
        <p:nvSpPr>
          <p:cNvPr id="93" name="Google Shape;93;p14"/>
          <p:cNvSpPr txBox="1"/>
          <p:nvPr/>
        </p:nvSpPr>
        <p:spPr>
          <a:xfrm>
            <a:off x="4695700" y="1617300"/>
            <a:ext cx="6216000" cy="156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Robert Ward</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Co-founder / Principal </a:t>
            </a:r>
            <a:r>
              <a:rPr lang="en-US" sz="1600">
                <a:solidFill>
                  <a:srgbClr val="172937"/>
                </a:solidFill>
                <a:latin typeface="Roboto"/>
                <a:ea typeface="Roboto"/>
                <a:cs typeface="Roboto"/>
                <a:sym typeface="Roboto"/>
              </a:rPr>
              <a:t>Architect</a:t>
            </a:r>
            <a:r>
              <a:rPr lang="en-US" sz="1600">
                <a:solidFill>
                  <a:srgbClr val="172937"/>
                </a:solidFill>
                <a:latin typeface="Roboto"/>
                <a:ea typeface="Roboto"/>
                <a:cs typeface="Roboto"/>
                <a:sym typeface="Roboto"/>
              </a:rPr>
              <a:t> @ Juristat</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Co-founder @ Arch Reactor Hackerspace</a:t>
            </a:r>
            <a:endParaRPr sz="16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pic>
        <p:nvPicPr>
          <p:cNvPr id="94" name="Google Shape;94;p14"/>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95" name="Google Shape;95;p14"/>
          <p:cNvPicPr preferRelativeResize="0"/>
          <p:nvPr/>
        </p:nvPicPr>
        <p:blipFill>
          <a:blip r:embed="rId5">
            <a:alphaModFix/>
          </a:blip>
          <a:stretch>
            <a:fillRect/>
          </a:stretch>
        </p:blipFill>
        <p:spPr>
          <a:xfrm>
            <a:off x="914400" y="1334050"/>
            <a:ext cx="3325501" cy="2130399"/>
          </a:xfrm>
          <a:prstGeom prst="rect">
            <a:avLst/>
          </a:prstGeom>
          <a:noFill/>
          <a:ln>
            <a:noFill/>
          </a:ln>
        </p:spPr>
      </p:pic>
      <p:pic>
        <p:nvPicPr>
          <p:cNvPr id="96" name="Google Shape;96;p14"/>
          <p:cNvPicPr preferRelativeResize="0"/>
          <p:nvPr/>
        </p:nvPicPr>
        <p:blipFill>
          <a:blip r:embed="rId6">
            <a:alphaModFix/>
          </a:blip>
          <a:stretch>
            <a:fillRect/>
          </a:stretch>
        </p:blipFill>
        <p:spPr>
          <a:xfrm>
            <a:off x="914400" y="3742418"/>
            <a:ext cx="3325501" cy="2810781"/>
          </a:xfrm>
          <a:prstGeom prst="rect">
            <a:avLst/>
          </a:prstGeom>
          <a:noFill/>
          <a:ln>
            <a:noFill/>
          </a:ln>
        </p:spPr>
      </p:pic>
      <p:sp>
        <p:nvSpPr>
          <p:cNvPr id="97" name="Google Shape;97;p14"/>
          <p:cNvSpPr txBox="1"/>
          <p:nvPr/>
        </p:nvSpPr>
        <p:spPr>
          <a:xfrm>
            <a:off x="4695700" y="4126463"/>
            <a:ext cx="62160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Juristat</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Mission: Data-driven solutions to improve patent outcomes</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What if obtaining a patent was faster, easier, and more predictable?</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Started in 2012 as an Patent Analytics product</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Expanded in 2019 to Workflow Automation</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Works with ⅓ of the top 100 patent law firms</a:t>
            </a:r>
            <a:r>
              <a:rPr lang="en-US" sz="1600">
                <a:solidFill>
                  <a:srgbClr val="172937"/>
                </a:solidFill>
                <a:latin typeface="Roboto"/>
                <a:ea typeface="Roboto"/>
                <a:cs typeface="Roboto"/>
                <a:sym typeface="Roboto"/>
              </a:rPr>
              <a:t>,</a:t>
            </a:r>
            <a:r>
              <a:rPr lang="en-US" sz="1600">
                <a:solidFill>
                  <a:srgbClr val="172937"/>
                </a:solidFill>
                <a:latin typeface="Roboto"/>
                <a:ea typeface="Roboto"/>
                <a:cs typeface="Roboto"/>
                <a:sym typeface="Roboto"/>
              </a:rPr>
              <a:t> and tech giants like Taiwan Semiconductor Manufacturing </a:t>
            </a:r>
            <a:r>
              <a:rPr lang="en-US" sz="1600">
                <a:solidFill>
                  <a:srgbClr val="172937"/>
                </a:solidFill>
                <a:latin typeface="Roboto"/>
                <a:ea typeface="Roboto"/>
                <a:cs typeface="Roboto"/>
                <a:sym typeface="Roboto"/>
              </a:rPr>
              <a:t>and</a:t>
            </a:r>
            <a:r>
              <a:rPr lang="en-US" sz="1600">
                <a:solidFill>
                  <a:srgbClr val="172937"/>
                </a:solidFill>
                <a:latin typeface="Roboto"/>
                <a:ea typeface="Roboto"/>
                <a:cs typeface="Roboto"/>
                <a:sym typeface="Roboto"/>
              </a:rPr>
              <a:t> Lenovo</a:t>
            </a:r>
            <a:endParaRPr sz="1600">
              <a:solidFill>
                <a:srgbClr val="172937"/>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2"/>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Temporal Workflows</a:t>
            </a:r>
            <a:endParaRPr b="1" i="0" sz="1800" u="none" cap="none" strike="noStrike">
              <a:solidFill>
                <a:srgbClr val="172937"/>
              </a:solidFill>
              <a:latin typeface="Montserrat"/>
              <a:ea typeface="Montserrat"/>
              <a:cs typeface="Montserrat"/>
              <a:sym typeface="Montserrat"/>
            </a:endParaRPr>
          </a:p>
        </p:txBody>
      </p:sp>
      <p:pic>
        <p:nvPicPr>
          <p:cNvPr id="291" name="Google Shape;291;p32"/>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292" name="Google Shape;292;p32"/>
          <p:cNvPicPr preferRelativeResize="0"/>
          <p:nvPr/>
        </p:nvPicPr>
        <p:blipFill>
          <a:blip r:embed="rId5">
            <a:alphaModFix/>
          </a:blip>
          <a:stretch>
            <a:fillRect/>
          </a:stretch>
        </p:blipFill>
        <p:spPr>
          <a:xfrm>
            <a:off x="8055225" y="3390907"/>
            <a:ext cx="2052642" cy="2052642"/>
          </a:xfrm>
          <a:prstGeom prst="rect">
            <a:avLst/>
          </a:prstGeom>
          <a:noFill/>
          <a:ln>
            <a:noFill/>
          </a:ln>
        </p:spPr>
      </p:pic>
      <p:sp>
        <p:nvSpPr>
          <p:cNvPr id="293" name="Google Shape;293;p32"/>
          <p:cNvSpPr txBox="1"/>
          <p:nvPr/>
        </p:nvSpPr>
        <p:spPr>
          <a:xfrm>
            <a:off x="7928750" y="5443550"/>
            <a:ext cx="2566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Do Human Task Workflow</a:t>
            </a:r>
            <a:endParaRPr sz="1600">
              <a:solidFill>
                <a:srgbClr val="172937"/>
              </a:solidFill>
              <a:latin typeface="Roboto"/>
              <a:ea typeface="Roboto"/>
              <a:cs typeface="Roboto"/>
              <a:sym typeface="Roboto"/>
            </a:endParaRPr>
          </a:p>
        </p:txBody>
      </p:sp>
      <p:sp>
        <p:nvSpPr>
          <p:cNvPr id="294" name="Google Shape;294;p32"/>
          <p:cNvSpPr txBox="1"/>
          <p:nvPr/>
        </p:nvSpPr>
        <p:spPr>
          <a:xfrm>
            <a:off x="914400" y="2078325"/>
            <a:ext cx="7014300" cy="21303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Handles the actual human task interaction</a:t>
            </a:r>
            <a:endParaRPr sz="2000">
              <a:solidFill>
                <a:srgbClr val="172937"/>
              </a:solidFill>
              <a:latin typeface="Roboto"/>
              <a:ea typeface="Roboto"/>
              <a:cs typeface="Roboto"/>
              <a:sym typeface="Roboto"/>
            </a:endParaRPr>
          </a:p>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Performs pre and post</a:t>
            </a:r>
            <a:r>
              <a:rPr lang="en-US" sz="2000">
                <a:solidFill>
                  <a:srgbClr val="172937"/>
                </a:solidFill>
                <a:latin typeface="Roboto"/>
                <a:ea typeface="Roboto"/>
                <a:cs typeface="Roboto"/>
                <a:sym typeface="Roboto"/>
              </a:rPr>
              <a:t> </a:t>
            </a:r>
            <a:r>
              <a:rPr lang="en-US" sz="2000">
                <a:solidFill>
                  <a:srgbClr val="172937"/>
                </a:solidFill>
                <a:latin typeface="Roboto"/>
                <a:ea typeface="Roboto"/>
                <a:cs typeface="Roboto"/>
                <a:sym typeface="Roboto"/>
              </a:rPr>
              <a:t>processing</a:t>
            </a:r>
            <a:endParaRPr sz="2000">
              <a:solidFill>
                <a:srgbClr val="172937"/>
              </a:solidFill>
              <a:latin typeface="Roboto"/>
              <a:ea typeface="Roboto"/>
              <a:cs typeface="Roboto"/>
              <a:sym typeface="Roboto"/>
            </a:endParaRPr>
          </a:p>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Handles </a:t>
            </a:r>
            <a:r>
              <a:rPr lang="en-US" sz="2000">
                <a:solidFill>
                  <a:srgbClr val="172937"/>
                </a:solidFill>
                <a:latin typeface="Roboto"/>
                <a:ea typeface="Roboto"/>
                <a:cs typeface="Roboto"/>
                <a:sym typeface="Roboto"/>
              </a:rPr>
              <a:t>memoization</a:t>
            </a:r>
            <a:r>
              <a:rPr lang="en-US" sz="2000">
                <a:solidFill>
                  <a:srgbClr val="172937"/>
                </a:solidFill>
                <a:latin typeface="Roboto"/>
                <a:ea typeface="Roboto"/>
                <a:cs typeface="Roboto"/>
                <a:sym typeface="Roboto"/>
              </a:rPr>
              <a:t> of task results</a:t>
            </a:r>
            <a:endParaRPr sz="2000">
              <a:solidFill>
                <a:srgbClr val="172937"/>
              </a:solidFill>
              <a:latin typeface="Roboto"/>
              <a:ea typeface="Roboto"/>
              <a:cs typeface="Roboto"/>
              <a:sym typeface="Roboto"/>
            </a:endParaRPr>
          </a:p>
          <a:p>
            <a:pPr indent="-355600" lvl="0" marL="457200" rtl="0" algn="l">
              <a:lnSpc>
                <a:spcPct val="115000"/>
              </a:lnSpc>
              <a:spcBef>
                <a:spcPts val="0"/>
              </a:spcBef>
              <a:spcAft>
                <a:spcPts val="0"/>
              </a:spcAft>
              <a:buClr>
                <a:srgbClr val="172937"/>
              </a:buClr>
              <a:buSzPts val="2000"/>
              <a:buFont typeface="Roboto"/>
              <a:buChar char="●"/>
            </a:pPr>
            <a:r>
              <a:rPr lang="en-US" sz="2000">
                <a:solidFill>
                  <a:srgbClr val="172937"/>
                </a:solidFill>
                <a:latin typeface="Roboto"/>
                <a:ea typeface="Roboto"/>
                <a:cs typeface="Roboto"/>
                <a:sym typeface="Roboto"/>
              </a:rPr>
              <a:t>Will only be called once for any given task</a:t>
            </a:r>
            <a:endParaRPr sz="2000">
              <a:solidFill>
                <a:srgbClr val="172937"/>
              </a:solidFill>
              <a:latin typeface="Roboto"/>
              <a:ea typeface="Roboto"/>
              <a:cs typeface="Roboto"/>
              <a:sym typeface="Roboto"/>
            </a:endParaRPr>
          </a:p>
          <a:p>
            <a:pPr indent="0" lvl="0" marL="45720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33"/>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Do Human Task Workflow</a:t>
            </a:r>
            <a:endParaRPr b="1" i="0" sz="1800" u="none" cap="none" strike="noStrike">
              <a:solidFill>
                <a:srgbClr val="172937"/>
              </a:solidFill>
              <a:latin typeface="Montserrat"/>
              <a:ea typeface="Montserrat"/>
              <a:cs typeface="Montserrat"/>
              <a:sym typeface="Montserrat"/>
            </a:endParaRPr>
          </a:p>
        </p:txBody>
      </p:sp>
      <p:pic>
        <p:nvPicPr>
          <p:cNvPr id="300" name="Google Shape;300;p33"/>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301" name="Google Shape;301;p33"/>
          <p:cNvSpPr txBox="1"/>
          <p:nvPr/>
        </p:nvSpPr>
        <p:spPr>
          <a:xfrm>
            <a:off x="914400" y="1529425"/>
            <a:ext cx="10140600" cy="44946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doHumanTask</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TaskInput</a:t>
            </a: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TaskOutput</a:t>
            </a:r>
            <a:r>
              <a:rPr lang="en-US" sz="1600">
                <a:solidFill>
                  <a:srgbClr val="F8F8F2"/>
                </a:solidFill>
                <a:highlight>
                  <a:srgbClr val="282A36"/>
                </a:highlight>
                <a:latin typeface="Courier New"/>
                <a:ea typeface="Courier New"/>
                <a:cs typeface="Courier New"/>
                <a:sym typeface="Courier New"/>
              </a:rPr>
              <a:t>&gt;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const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subscriptions</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b="1" lang="en-US" sz="1600">
                <a:solidFill>
                  <a:srgbClr val="FF79C6"/>
                </a:solidFill>
                <a:highlight>
                  <a:srgbClr val="282A36"/>
                </a:highlight>
                <a:latin typeface="Courier New"/>
                <a:ea typeface="Courier New"/>
                <a:cs typeface="Courier New"/>
                <a:sym typeface="Courier New"/>
              </a:rPr>
              <a:t>new</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Set</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string</a:t>
            </a:r>
            <a:r>
              <a:rPr lang="en-US" sz="1600">
                <a:solidFill>
                  <a:srgbClr val="F8F8F2"/>
                </a:solidFill>
                <a:highlight>
                  <a:srgbClr val="282A36"/>
                </a:highlight>
                <a:latin typeface="Courier New"/>
                <a:ea typeface="Courier New"/>
                <a:cs typeface="Courier New"/>
                <a:sym typeface="Courier New"/>
              </a:rPr>
              <a:t>&gt;()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setHandler</a:t>
            </a:r>
            <a:r>
              <a:rPr lang="en-US" sz="1600">
                <a:solidFill>
                  <a:srgbClr val="F8F8F2"/>
                </a:solidFill>
                <a:highlight>
                  <a:srgbClr val="282A36"/>
                </a:highlight>
                <a:latin typeface="Courier New"/>
                <a:ea typeface="Courier New"/>
                <a:cs typeface="Courier New"/>
                <a:sym typeface="Courier New"/>
              </a:rPr>
              <a:t>(subscribeToHumanTaskCompletedSignal,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 </a:t>
            </a:r>
            <a:r>
              <a:rPr i="1" lang="en-US" sz="1600">
                <a:solidFill>
                  <a:srgbClr val="FFB86C"/>
                </a:solidFill>
                <a:highlight>
                  <a:srgbClr val="282A36"/>
                </a:highlight>
                <a:latin typeface="Courier New"/>
                <a:ea typeface="Courier New"/>
                <a:cs typeface="Courier New"/>
                <a:sym typeface="Courier New"/>
              </a:rPr>
              <a:t>workflowId</a:t>
            </a:r>
            <a:r>
              <a:rPr lang="en-US" sz="1600">
                <a:solidFill>
                  <a:srgbClr val="F8F8F2"/>
                </a:solidFill>
                <a:highlight>
                  <a:srgbClr val="282A36"/>
                </a:highlight>
                <a:latin typeface="Courier New"/>
                <a:ea typeface="Courier New"/>
                <a:cs typeface="Courier New"/>
                <a:sym typeface="Courier New"/>
              </a:rPr>
              <a:t> }) </a:t>
            </a:r>
            <a:r>
              <a:rPr lang="en-US" sz="1600">
                <a:solidFill>
                  <a:srgbClr val="FF79C6"/>
                </a:solidFill>
                <a:highlight>
                  <a:srgbClr val="282A36"/>
                </a:highlight>
                <a:latin typeface="Courier New"/>
                <a:ea typeface="Courier New"/>
                <a:cs typeface="Courier New"/>
                <a:sym typeface="Courier New"/>
              </a:rPr>
              <a:t>=&gt;</a:t>
            </a:r>
            <a:endParaRPr sz="1600">
              <a:solidFill>
                <a:srgbClr val="FF79C6"/>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subscriptions</a:t>
            </a:r>
            <a:r>
              <a:rPr lang="en-US" sz="1600">
                <a:solidFill>
                  <a:srgbClr val="F8F8F2"/>
                </a:solidFill>
                <a:highlight>
                  <a:srgbClr val="282A36"/>
                </a:highlight>
                <a:latin typeface="Courier New"/>
                <a:ea typeface="Courier New"/>
                <a:cs typeface="Courier New"/>
                <a:sym typeface="Courier New"/>
              </a:rPr>
              <a:t>.</a:t>
            </a:r>
            <a:r>
              <a:rPr lang="en-US" sz="1600">
                <a:solidFill>
                  <a:srgbClr val="50FA7B"/>
                </a:solidFill>
                <a:highlight>
                  <a:srgbClr val="282A36"/>
                </a:highlight>
                <a:latin typeface="Courier New"/>
                <a:ea typeface="Courier New"/>
                <a:cs typeface="Courier New"/>
                <a:sym typeface="Courier New"/>
              </a:rPr>
              <a:t>add</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workflowId</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let</a:t>
            </a:r>
            <a:r>
              <a:rPr lang="en-US" sz="1600">
                <a:solidFill>
                  <a:srgbClr val="F8F8F2"/>
                </a:solidFill>
                <a:highlight>
                  <a:srgbClr val="282A36"/>
                </a:highlight>
                <a:latin typeface="Courier New"/>
                <a:ea typeface="Courier New"/>
                <a:cs typeface="Courier New"/>
                <a:sym typeface="Courier New"/>
              </a:rPr>
              <a:t> result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undefined</a:t>
            </a:r>
            <a:endParaRPr sz="1600">
              <a:solidFill>
                <a:srgbClr val="BD93F9"/>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setHandler</a:t>
            </a:r>
            <a:r>
              <a:rPr lang="en-US" sz="1600">
                <a:solidFill>
                  <a:srgbClr val="F8F8F2"/>
                </a:solidFill>
                <a:highlight>
                  <a:srgbClr val="282A36"/>
                </a:highlight>
                <a:latin typeface="Courier New"/>
                <a:ea typeface="Courier New"/>
                <a:cs typeface="Courier New"/>
                <a:sym typeface="Courier New"/>
              </a:rPr>
              <a:t>(externalHumanTaskCompletedSignal, (</a:t>
            </a:r>
            <a:r>
              <a:rPr i="1" lang="en-US" sz="1600">
                <a:solidFill>
                  <a:srgbClr val="FFB86C"/>
                </a:solidFill>
                <a:highlight>
                  <a:srgbClr val="282A36"/>
                </a:highlight>
                <a:latin typeface="Courier New"/>
                <a:ea typeface="Courier New"/>
                <a:cs typeface="Courier New"/>
                <a:sym typeface="Courier New"/>
              </a:rPr>
              <a:t>payload</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=&gt;</a:t>
            </a: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result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payload</a:t>
            </a:r>
            <a:endParaRPr i="1" sz="1600">
              <a:solidFill>
                <a:srgbClr val="FFB86C"/>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3000">
              <a:solidFill>
                <a:srgbClr val="FF79C6"/>
              </a:solidFill>
              <a:highlight>
                <a:srgbClr val="282A36"/>
              </a:highlight>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34"/>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Do Human Task Workflow</a:t>
            </a:r>
            <a:endParaRPr b="1" i="0" sz="1800" u="none" cap="none" strike="noStrike">
              <a:solidFill>
                <a:srgbClr val="172937"/>
              </a:solidFill>
              <a:latin typeface="Montserrat"/>
              <a:ea typeface="Montserrat"/>
              <a:cs typeface="Montserrat"/>
              <a:sym typeface="Montserrat"/>
            </a:endParaRPr>
          </a:p>
        </p:txBody>
      </p:sp>
      <p:pic>
        <p:nvPicPr>
          <p:cNvPr id="307" name="Google Shape;307;p34"/>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308" name="Google Shape;308;p34"/>
          <p:cNvSpPr txBox="1"/>
          <p:nvPr/>
        </p:nvSpPr>
        <p:spPr>
          <a:xfrm>
            <a:off x="914400" y="1529425"/>
            <a:ext cx="10140600" cy="30168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doHumanTask</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TaskInput</a:t>
            </a: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TaskOutput</a:t>
            </a:r>
            <a:r>
              <a:rPr lang="en-US" sz="1600">
                <a:solidFill>
                  <a:srgbClr val="F8F8F2"/>
                </a:solidFill>
                <a:highlight>
                  <a:srgbClr val="282A36"/>
                </a:highlight>
                <a:latin typeface="Courier New"/>
                <a:ea typeface="Courier New"/>
                <a:cs typeface="Courier New"/>
                <a:sym typeface="Courier New"/>
              </a:rPr>
              <a:t>&gt;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 try</a:t>
            </a: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submitHumanTaskToExternalSystem</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condition</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=&gt;</a:t>
            </a:r>
            <a:r>
              <a:rPr lang="en-US" sz="1600">
                <a:solidFill>
                  <a:srgbClr val="F8F8F2"/>
                </a:solidFill>
                <a:highlight>
                  <a:srgbClr val="282A36"/>
                </a:highlight>
                <a:latin typeface="Courier New"/>
                <a:ea typeface="Courier New"/>
                <a:cs typeface="Courier New"/>
                <a:sym typeface="Courier New"/>
              </a:rPr>
              <a:t> result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undefined</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 …</a:t>
            </a:r>
            <a:endParaRPr sz="1600">
              <a:solidFill>
                <a:srgbClr val="F8F8F2"/>
              </a:solidFill>
              <a:highlight>
                <a:srgbClr val="282A36"/>
              </a:highlight>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5"/>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Do Human Task Workflow</a:t>
            </a:r>
            <a:endParaRPr b="1" i="0" sz="1800" u="none" cap="none" strike="noStrike">
              <a:solidFill>
                <a:srgbClr val="172937"/>
              </a:solidFill>
              <a:latin typeface="Montserrat"/>
              <a:ea typeface="Montserrat"/>
              <a:cs typeface="Montserrat"/>
              <a:sym typeface="Montserrat"/>
            </a:endParaRPr>
          </a:p>
        </p:txBody>
      </p:sp>
      <p:pic>
        <p:nvPicPr>
          <p:cNvPr id="314" name="Google Shape;314;p35"/>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315" name="Google Shape;315;p35"/>
          <p:cNvSpPr txBox="1"/>
          <p:nvPr/>
        </p:nvSpPr>
        <p:spPr>
          <a:xfrm>
            <a:off x="914400" y="1529425"/>
            <a:ext cx="10140600" cy="41250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doHumanTask</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TaskInput</a:t>
            </a: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TaskOutput</a:t>
            </a:r>
            <a:r>
              <a:rPr lang="en-US" sz="1600">
                <a:solidFill>
                  <a:srgbClr val="F8F8F2"/>
                </a:solidFill>
                <a:highlight>
                  <a:srgbClr val="282A36"/>
                </a:highlight>
                <a:latin typeface="Courier New"/>
                <a:ea typeface="Courier New"/>
                <a:cs typeface="Courier New"/>
                <a:sym typeface="Courier New"/>
              </a:rPr>
              <a:t>&gt;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 try</a:t>
            </a: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if</a:t>
            </a:r>
            <a:r>
              <a:rPr lang="en-US" sz="1600">
                <a:solidFill>
                  <a:srgbClr val="F8F8F2"/>
                </a:solidFill>
                <a:highlight>
                  <a:srgbClr val="282A36"/>
                </a:highlight>
                <a:latin typeface="Courier New"/>
                <a:ea typeface="Courier New"/>
                <a:cs typeface="Courier New"/>
                <a:sym typeface="Courier New"/>
              </a:rPr>
              <a:t> (result.error) </a:t>
            </a:r>
            <a:r>
              <a:rPr lang="en-US" sz="1600">
                <a:solidFill>
                  <a:srgbClr val="FF79C6"/>
                </a:solidFill>
                <a:highlight>
                  <a:srgbClr val="282A36"/>
                </a:highlight>
                <a:latin typeface="Courier New"/>
                <a:ea typeface="Courier New"/>
                <a:cs typeface="Courier New"/>
                <a:sym typeface="Courier New"/>
              </a:rPr>
              <a:t>throw</a:t>
            </a:r>
            <a:r>
              <a:rPr lang="en-US" sz="1600">
                <a:solidFill>
                  <a:srgbClr val="F8F8F2"/>
                </a:solidFill>
                <a:highlight>
                  <a:srgbClr val="282A36"/>
                </a:highlight>
                <a:latin typeface="Courier New"/>
                <a:ea typeface="Courier New"/>
                <a:cs typeface="Courier New"/>
                <a:sym typeface="Courier New"/>
              </a:rPr>
              <a:t> error</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signalSuccess</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subscriptions</a:t>
            </a:r>
            <a:r>
              <a:rPr lang="en-US" sz="1600">
                <a:solidFill>
                  <a:srgbClr val="F8F8F2"/>
                </a:solidFill>
                <a:highlight>
                  <a:srgbClr val="282A36"/>
                </a:highlight>
                <a:latin typeface="Courier New"/>
                <a:ea typeface="Courier New"/>
                <a:cs typeface="Courier New"/>
                <a:sym typeface="Courier New"/>
              </a:rPr>
              <a:t>, result)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 </a:t>
            </a:r>
            <a:r>
              <a:rPr lang="en-US" sz="1600">
                <a:solidFill>
                  <a:srgbClr val="FF79C6"/>
                </a:solidFill>
                <a:highlight>
                  <a:srgbClr val="282A36"/>
                </a:highlight>
                <a:latin typeface="Courier New"/>
                <a:ea typeface="Courier New"/>
                <a:cs typeface="Courier New"/>
                <a:sym typeface="Courier New"/>
              </a:rPr>
              <a:t>catch</a:t>
            </a:r>
            <a:r>
              <a:rPr lang="en-US" sz="1600">
                <a:solidFill>
                  <a:srgbClr val="F8F8F2"/>
                </a:solidFill>
                <a:highlight>
                  <a:srgbClr val="282A36"/>
                </a:highlight>
                <a:latin typeface="Courier New"/>
                <a:ea typeface="Courier New"/>
                <a:cs typeface="Courier New"/>
                <a:sym typeface="Courier New"/>
              </a:rPr>
              <a:t> (error)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signalError</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subscriptions</a:t>
            </a:r>
            <a:r>
              <a:rPr lang="en-US" sz="1600">
                <a:solidFill>
                  <a:srgbClr val="F8F8F2"/>
                </a:solidFill>
                <a:highlight>
                  <a:srgbClr val="282A36"/>
                </a:highlight>
                <a:latin typeface="Courier New"/>
                <a:ea typeface="Courier New"/>
                <a:cs typeface="Courier New"/>
                <a:sym typeface="Courier New"/>
              </a:rPr>
              <a:t>, error)</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3000">
              <a:solidFill>
                <a:srgbClr val="FF79C6"/>
              </a:solidFill>
              <a:highlight>
                <a:srgbClr val="282A36"/>
              </a:highlight>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6"/>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Unique Child Workflow</a:t>
            </a:r>
            <a:endParaRPr b="1" i="0" sz="1800" u="none" cap="none" strike="noStrike">
              <a:solidFill>
                <a:srgbClr val="172937"/>
              </a:solidFill>
              <a:latin typeface="Montserrat"/>
              <a:ea typeface="Montserrat"/>
              <a:cs typeface="Montserrat"/>
              <a:sym typeface="Montserrat"/>
            </a:endParaRPr>
          </a:p>
        </p:txBody>
      </p:sp>
      <p:pic>
        <p:nvPicPr>
          <p:cNvPr id="321" name="Google Shape;321;p36"/>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322" name="Google Shape;322;p36"/>
          <p:cNvSpPr txBox="1"/>
          <p:nvPr/>
        </p:nvSpPr>
        <p:spPr>
          <a:xfrm>
            <a:off x="914400" y="1529425"/>
            <a:ext cx="10140600" cy="48639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humanTask</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TaskInput</a:t>
            </a: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TaskOutput</a:t>
            </a:r>
            <a:r>
              <a:rPr lang="en-US" sz="1600">
                <a:solidFill>
                  <a:srgbClr val="F8F8F2"/>
                </a:solidFill>
                <a:highlight>
                  <a:srgbClr val="282A36"/>
                </a:highlight>
                <a:latin typeface="Courier New"/>
                <a:ea typeface="Courier New"/>
                <a:cs typeface="Courier New"/>
                <a:sym typeface="Courier New"/>
              </a:rPr>
              <a:t>&gt;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let</a:t>
            </a:r>
            <a:r>
              <a:rPr lang="en-US" sz="1600">
                <a:solidFill>
                  <a:srgbClr val="F8F8F2"/>
                </a:solidFill>
                <a:highlight>
                  <a:srgbClr val="282A36"/>
                </a:highlight>
                <a:latin typeface="Courier New"/>
                <a:ea typeface="Courier New"/>
                <a:cs typeface="Courier New"/>
                <a:sym typeface="Courier New"/>
              </a:rPr>
              <a:t> result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undefined</a:t>
            </a:r>
            <a:endParaRPr sz="1600">
              <a:solidFill>
                <a:srgbClr val="BD93F9"/>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setHandler</a:t>
            </a:r>
            <a:r>
              <a:rPr lang="en-US" sz="1600">
                <a:solidFill>
                  <a:srgbClr val="F8F8F2"/>
                </a:solidFill>
                <a:highlight>
                  <a:srgbClr val="282A36"/>
                </a:highlight>
                <a:latin typeface="Courier New"/>
                <a:ea typeface="Courier New"/>
                <a:cs typeface="Courier New"/>
                <a:sym typeface="Courier New"/>
              </a:rPr>
              <a:t>(humanTaskCompletedSignal, (</a:t>
            </a:r>
            <a:r>
              <a:rPr i="1" lang="en-US" sz="1600">
                <a:solidFill>
                  <a:srgbClr val="FFB86C"/>
                </a:solidFill>
                <a:highlight>
                  <a:srgbClr val="282A36"/>
                </a:highlight>
                <a:latin typeface="Courier New"/>
                <a:ea typeface="Courier New"/>
                <a:cs typeface="Courier New"/>
                <a:sym typeface="Courier New"/>
              </a:rPr>
              <a:t>payload</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=&gt;</a:t>
            </a: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result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payload</a:t>
            </a:r>
            <a:endParaRPr i="1" sz="1600">
              <a:solidFill>
                <a:srgbClr val="FFB86C"/>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signalWithStartHumanTask</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args</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condition</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=&gt;</a:t>
            </a:r>
            <a:r>
              <a:rPr lang="en-US" sz="1600">
                <a:solidFill>
                  <a:srgbClr val="F8F8F2"/>
                </a:solidFill>
                <a:highlight>
                  <a:srgbClr val="282A36"/>
                </a:highlight>
                <a:latin typeface="Courier New"/>
                <a:ea typeface="Courier New"/>
                <a:cs typeface="Courier New"/>
                <a:sym typeface="Courier New"/>
              </a:rPr>
              <a:t> result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undefined</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if</a:t>
            </a:r>
            <a:r>
              <a:rPr lang="en-US" sz="1600">
                <a:solidFill>
                  <a:srgbClr val="F8F8F2"/>
                </a:solidFill>
                <a:highlight>
                  <a:srgbClr val="282A36"/>
                </a:highlight>
                <a:latin typeface="Courier New"/>
                <a:ea typeface="Courier New"/>
                <a:cs typeface="Courier New"/>
                <a:sym typeface="Courier New"/>
              </a:rPr>
              <a:t> (result.success) </a:t>
            </a:r>
            <a:r>
              <a:rPr lang="en-US" sz="1600">
                <a:solidFill>
                  <a:srgbClr val="FF79C6"/>
                </a:solidFill>
                <a:highlight>
                  <a:srgbClr val="282A36"/>
                </a:highlight>
                <a:latin typeface="Courier New"/>
                <a:ea typeface="Courier New"/>
                <a:cs typeface="Courier New"/>
                <a:sym typeface="Courier New"/>
              </a:rPr>
              <a:t>return</a:t>
            </a:r>
            <a:r>
              <a:rPr lang="en-US" sz="1600">
                <a:solidFill>
                  <a:srgbClr val="F8F8F2"/>
                </a:solidFill>
                <a:highlight>
                  <a:srgbClr val="282A36"/>
                </a:highlight>
                <a:latin typeface="Courier New"/>
                <a:ea typeface="Courier New"/>
                <a:cs typeface="Courier New"/>
                <a:sym typeface="Courier New"/>
              </a:rPr>
              <a:t> result.output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else</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throw</a:t>
            </a:r>
            <a:r>
              <a:rPr lang="en-US" sz="1600">
                <a:solidFill>
                  <a:srgbClr val="F8F8F2"/>
                </a:solidFill>
                <a:highlight>
                  <a:srgbClr val="282A36"/>
                </a:highlight>
                <a:latin typeface="Courier New"/>
                <a:ea typeface="Courier New"/>
                <a:cs typeface="Courier New"/>
                <a:sym typeface="Courier New"/>
              </a:rPr>
              <a:t> result.error</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1600">
              <a:solidFill>
                <a:srgbClr val="FF79C6"/>
              </a:solidFill>
              <a:highlight>
                <a:srgbClr val="282A36"/>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37"/>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Parent Workflow</a:t>
            </a:r>
            <a:endParaRPr b="1" i="0" sz="1800" u="none" cap="none" strike="noStrike">
              <a:solidFill>
                <a:srgbClr val="172937"/>
              </a:solidFill>
              <a:latin typeface="Montserrat"/>
              <a:ea typeface="Montserrat"/>
              <a:cs typeface="Montserrat"/>
              <a:sym typeface="Montserrat"/>
            </a:endParaRPr>
          </a:p>
        </p:txBody>
      </p:sp>
      <p:pic>
        <p:nvPicPr>
          <p:cNvPr id="328" name="Google Shape;328;p37"/>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329" name="Google Shape;329;p37"/>
          <p:cNvSpPr txBox="1"/>
          <p:nvPr/>
        </p:nvSpPr>
        <p:spPr>
          <a:xfrm>
            <a:off x="914400" y="1529425"/>
            <a:ext cx="10140600" cy="3386400"/>
          </a:xfrm>
          <a:prstGeom prst="rect">
            <a:avLst/>
          </a:prstGeom>
          <a:solidFill>
            <a:srgbClr val="282A36"/>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solidFill>
                  <a:srgbClr val="FF79C6"/>
                </a:solidFill>
                <a:highlight>
                  <a:srgbClr val="282A36"/>
                </a:highlight>
                <a:latin typeface="Courier New"/>
                <a:ea typeface="Courier New"/>
                <a:cs typeface="Courier New"/>
                <a:sym typeface="Courier New"/>
              </a:rPr>
              <a:t>export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async</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function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addDigitsInStringTogether</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i="1" lang="en-US" sz="1600">
                <a:solidFill>
                  <a:srgbClr val="FFB86C"/>
                </a:solidFill>
                <a:highlight>
                  <a:srgbClr val="282A36"/>
                </a:highlight>
                <a:latin typeface="Courier New"/>
                <a:ea typeface="Courier New"/>
                <a:cs typeface="Courier New"/>
                <a:sym typeface="Courier New"/>
              </a:rPr>
              <a:t>input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string</a:t>
            </a:r>
            <a:endParaRPr i="1" sz="1600">
              <a:solidFill>
                <a:srgbClr val="8BE9FD"/>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i="1" lang="en-US" sz="1600">
                <a:solidFill>
                  <a:srgbClr val="8BE9FD"/>
                </a:solidFill>
                <a:highlight>
                  <a:srgbClr val="282A36"/>
                </a:highlight>
                <a:latin typeface="Courier New"/>
                <a:ea typeface="Courier New"/>
                <a:cs typeface="Courier New"/>
                <a:sym typeface="Courier New"/>
              </a:rPr>
              <a:t>Promise</a:t>
            </a:r>
            <a:r>
              <a:rPr lang="en-US" sz="1600">
                <a:solidFill>
                  <a:srgbClr val="F8F8F2"/>
                </a:solidFill>
                <a:highlight>
                  <a:srgbClr val="282A36"/>
                </a:highlight>
                <a:latin typeface="Courier New"/>
                <a:ea typeface="Courier New"/>
                <a:cs typeface="Courier New"/>
                <a:sym typeface="Courier New"/>
              </a:rPr>
              <a:t>&lt;</a:t>
            </a:r>
            <a:r>
              <a:rPr i="1" lang="en-US" sz="1600">
                <a:solidFill>
                  <a:srgbClr val="8BE9FD"/>
                </a:solidFill>
                <a:highlight>
                  <a:srgbClr val="282A36"/>
                </a:highlight>
                <a:latin typeface="Courier New"/>
                <a:ea typeface="Courier New"/>
                <a:cs typeface="Courier New"/>
                <a:sym typeface="Courier New"/>
              </a:rPr>
              <a:t>number</a:t>
            </a:r>
            <a:r>
              <a:rPr lang="en-US" sz="1600">
                <a:solidFill>
                  <a:srgbClr val="F8F8F2"/>
                </a:solidFill>
                <a:highlight>
                  <a:srgbClr val="282A36"/>
                </a:highlight>
                <a:latin typeface="Courier New"/>
                <a:ea typeface="Courier New"/>
                <a:cs typeface="Courier New"/>
                <a:sym typeface="Courier New"/>
              </a:rPr>
              <a:t>&gt;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const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digits</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getDigitsFromString</a:t>
            </a:r>
            <a:r>
              <a:rPr lang="en-US" sz="1600">
                <a:solidFill>
                  <a:srgbClr val="F8F8F2"/>
                </a:solidFill>
                <a:highlight>
                  <a:srgbClr val="282A36"/>
                </a:highlight>
                <a:latin typeface="Courier New"/>
                <a:ea typeface="Courier New"/>
                <a:cs typeface="Courier New"/>
                <a:sym typeface="Courier New"/>
              </a:rPr>
              <a:t>(</a:t>
            </a:r>
            <a:r>
              <a:rPr i="1" lang="en-US" sz="1600">
                <a:solidFill>
                  <a:srgbClr val="FFB86C"/>
                </a:solidFill>
                <a:highlight>
                  <a:srgbClr val="282A36"/>
                </a:highlight>
                <a:latin typeface="Courier New"/>
                <a:ea typeface="Courier New"/>
                <a:cs typeface="Courier New"/>
                <a:sym typeface="Courier New"/>
              </a:rPr>
              <a:t>input</a:t>
            </a:r>
            <a:r>
              <a:rPr lang="en-US" sz="1600">
                <a:solidFill>
                  <a:srgbClr val="F8F8F2"/>
                </a:solidFill>
                <a:highlight>
                  <a:srgbClr val="282A36"/>
                </a:highlight>
                <a:latin typeface="Courier New"/>
                <a:ea typeface="Courier New"/>
                <a:cs typeface="Courier New"/>
                <a:sym typeface="Courier New"/>
              </a:rPr>
              <a:t>);</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const</a:t>
            </a:r>
            <a:r>
              <a:rPr lang="en-US" sz="1600">
                <a:solidFill>
                  <a:srgbClr val="F8F8F2"/>
                </a:solidFill>
                <a:highlight>
                  <a:srgbClr val="282A36"/>
                </a:highlight>
                <a:latin typeface="Courier New"/>
                <a:ea typeface="Courier New"/>
                <a:cs typeface="Courier New"/>
                <a:sym typeface="Courier New"/>
              </a:rPr>
              <a:t> </a:t>
            </a:r>
            <a:r>
              <a:rPr lang="en-US" sz="1600">
                <a:solidFill>
                  <a:srgbClr val="BD93F9"/>
                </a:solidFill>
                <a:highlight>
                  <a:srgbClr val="282A36"/>
                </a:highlight>
                <a:latin typeface="Courier New"/>
                <a:ea typeface="Courier New"/>
                <a:cs typeface="Courier New"/>
                <a:sym typeface="Courier New"/>
              </a:rPr>
              <a:t>humanTaskResult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t>
            </a: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await</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addDigitsHumanTask</a:t>
            </a:r>
            <a:r>
              <a:rPr lang="en-US" sz="1600">
                <a:solidFill>
                  <a:srgbClr val="F8F8F2"/>
                </a:solidFill>
                <a:highlight>
                  <a:srgbClr val="282A36"/>
                </a:highlight>
                <a:latin typeface="Courier New"/>
                <a:ea typeface="Courier New"/>
                <a:cs typeface="Courier New"/>
                <a:sym typeface="Courier New"/>
              </a:rPr>
              <a:t>({ digits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 </a:t>
            </a:r>
            <a:r>
              <a:rPr lang="en-US" sz="1600">
                <a:solidFill>
                  <a:srgbClr val="FF79C6"/>
                </a:solidFill>
                <a:highlight>
                  <a:srgbClr val="282A36"/>
                </a:highlight>
                <a:latin typeface="Courier New"/>
                <a:ea typeface="Courier New"/>
                <a:cs typeface="Courier New"/>
                <a:sym typeface="Courier New"/>
              </a:rPr>
              <a:t>return</a:t>
            </a:r>
            <a:r>
              <a:rPr lang="en-US" sz="1600">
                <a:solidFill>
                  <a:srgbClr val="F8F8F2"/>
                </a:solidFill>
                <a:highlight>
                  <a:srgbClr val="282A36"/>
                </a:highlight>
                <a:latin typeface="Courier New"/>
                <a:ea typeface="Courier New"/>
                <a:cs typeface="Courier New"/>
                <a:sym typeface="Courier New"/>
              </a:rPr>
              <a:t> </a:t>
            </a:r>
            <a:r>
              <a:rPr lang="en-US" sz="1600">
                <a:solidFill>
                  <a:srgbClr val="50FA7B"/>
                </a:solidFill>
                <a:highlight>
                  <a:srgbClr val="282A36"/>
                </a:highlight>
                <a:latin typeface="Courier New"/>
                <a:ea typeface="Courier New"/>
                <a:cs typeface="Courier New"/>
                <a:sym typeface="Courier New"/>
              </a:rPr>
              <a:t>doubleNumber</a:t>
            </a:r>
            <a:r>
              <a:rPr lang="en-US" sz="1600">
                <a:solidFill>
                  <a:srgbClr val="F8F8F2"/>
                </a:solidFill>
                <a:highlight>
                  <a:srgbClr val="282A36"/>
                </a:highlight>
                <a:latin typeface="Courier New"/>
                <a:ea typeface="Courier New"/>
                <a:cs typeface="Courier New"/>
                <a:sym typeface="Courier New"/>
              </a:rPr>
              <a:t>(</a:t>
            </a:r>
            <a:r>
              <a:rPr lang="en-US" sz="1600">
                <a:solidFill>
                  <a:srgbClr val="BD93F9"/>
                </a:solidFill>
                <a:highlight>
                  <a:srgbClr val="282A36"/>
                </a:highlight>
                <a:latin typeface="Courier New"/>
                <a:ea typeface="Courier New"/>
                <a:cs typeface="Courier New"/>
                <a:sym typeface="Courier New"/>
              </a:rPr>
              <a:t>humanTaskResult</a:t>
            </a:r>
            <a:r>
              <a:rPr lang="en-US" sz="1600">
                <a:solidFill>
                  <a:srgbClr val="F8F8F2"/>
                </a:solidFill>
                <a:highlight>
                  <a:srgbClr val="282A36"/>
                </a:highlight>
                <a:latin typeface="Courier New"/>
                <a:ea typeface="Courier New"/>
                <a:cs typeface="Courier New"/>
                <a:sym typeface="Courier New"/>
              </a:rPr>
              <a:t>.sum);</a:t>
            </a:r>
            <a:endParaRPr sz="1600">
              <a:solidFill>
                <a:srgbClr val="F8F8F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US" sz="1600">
                <a:solidFill>
                  <a:srgbClr val="F8F8F2"/>
                </a:solidFill>
                <a:highlight>
                  <a:srgbClr val="282A36"/>
                </a:highlight>
                <a:latin typeface="Courier New"/>
                <a:ea typeface="Courier New"/>
                <a:cs typeface="Courier New"/>
                <a:sym typeface="Courier New"/>
              </a:rPr>
              <a:t>}</a:t>
            </a:r>
            <a:endParaRPr sz="1600">
              <a:solidFill>
                <a:srgbClr val="FF79C6"/>
              </a:solidFill>
              <a:highlight>
                <a:srgbClr val="282A36"/>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38"/>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High Level Design</a:t>
            </a:r>
            <a:endParaRPr b="1" i="0" sz="1800" u="none" cap="none" strike="noStrike">
              <a:solidFill>
                <a:srgbClr val="172937"/>
              </a:solidFill>
              <a:latin typeface="Montserrat"/>
              <a:ea typeface="Montserrat"/>
              <a:cs typeface="Montserrat"/>
              <a:sym typeface="Montserrat"/>
            </a:endParaRPr>
          </a:p>
        </p:txBody>
      </p:sp>
      <p:pic>
        <p:nvPicPr>
          <p:cNvPr id="335" name="Google Shape;335;p38"/>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336" name="Google Shape;336;p38"/>
          <p:cNvPicPr preferRelativeResize="0"/>
          <p:nvPr/>
        </p:nvPicPr>
        <p:blipFill>
          <a:blip r:embed="rId5">
            <a:alphaModFix/>
          </a:blip>
          <a:stretch>
            <a:fillRect/>
          </a:stretch>
        </p:blipFill>
        <p:spPr>
          <a:xfrm>
            <a:off x="914400" y="1595099"/>
            <a:ext cx="1795800" cy="1795800"/>
          </a:xfrm>
          <a:prstGeom prst="rect">
            <a:avLst/>
          </a:prstGeom>
          <a:noFill/>
          <a:ln>
            <a:noFill/>
          </a:ln>
        </p:spPr>
      </p:pic>
      <p:sp>
        <p:nvSpPr>
          <p:cNvPr id="337" name="Google Shape;337;p38"/>
          <p:cNvSpPr txBox="1"/>
          <p:nvPr/>
        </p:nvSpPr>
        <p:spPr>
          <a:xfrm>
            <a:off x="914400" y="3651950"/>
            <a:ext cx="1795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Temporal Workflows</a:t>
            </a:r>
            <a:endParaRPr sz="1600">
              <a:solidFill>
                <a:srgbClr val="172937"/>
              </a:solidFill>
              <a:latin typeface="Roboto"/>
              <a:ea typeface="Roboto"/>
              <a:cs typeface="Roboto"/>
              <a:sym typeface="Roboto"/>
            </a:endParaRPr>
          </a:p>
        </p:txBody>
      </p:sp>
      <p:sp>
        <p:nvSpPr>
          <p:cNvPr id="338" name="Google Shape;338;p38"/>
          <p:cNvSpPr/>
          <p:nvPr/>
        </p:nvSpPr>
        <p:spPr>
          <a:xfrm>
            <a:off x="5693750" y="1651688"/>
            <a:ext cx="1393675" cy="16826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Database</a:t>
            </a:r>
            <a:endParaRPr>
              <a:latin typeface="Calibri"/>
              <a:ea typeface="Calibri"/>
              <a:cs typeface="Calibri"/>
              <a:sym typeface="Calibri"/>
            </a:endParaRPr>
          </a:p>
        </p:txBody>
      </p:sp>
      <p:sp>
        <p:nvSpPr>
          <p:cNvPr id="339" name="Google Shape;339;p38"/>
          <p:cNvSpPr/>
          <p:nvPr/>
        </p:nvSpPr>
        <p:spPr>
          <a:xfrm>
            <a:off x="3543375" y="2135875"/>
            <a:ext cx="1317550" cy="7143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Submit</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Task Activity</a:t>
            </a:r>
            <a:endParaRPr>
              <a:latin typeface="Calibri"/>
              <a:ea typeface="Calibri"/>
              <a:cs typeface="Calibri"/>
              <a:sym typeface="Calibri"/>
            </a:endParaRPr>
          </a:p>
        </p:txBody>
      </p:sp>
      <p:sp>
        <p:nvSpPr>
          <p:cNvPr id="340" name="Google Shape;340;p38"/>
          <p:cNvSpPr/>
          <p:nvPr/>
        </p:nvSpPr>
        <p:spPr>
          <a:xfrm>
            <a:off x="5574811" y="4113100"/>
            <a:ext cx="1631556" cy="159764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API</a:t>
            </a:r>
            <a:endParaRPr>
              <a:latin typeface="Calibri"/>
              <a:ea typeface="Calibri"/>
              <a:cs typeface="Calibri"/>
              <a:sym typeface="Calibri"/>
            </a:endParaRPr>
          </a:p>
        </p:txBody>
      </p:sp>
      <p:sp>
        <p:nvSpPr>
          <p:cNvPr id="341" name="Google Shape;341;p38"/>
          <p:cNvSpPr/>
          <p:nvPr/>
        </p:nvSpPr>
        <p:spPr>
          <a:xfrm>
            <a:off x="3176575" y="3390900"/>
            <a:ext cx="2050800" cy="1164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Task Complete Signal</a:t>
            </a:r>
            <a:endParaRPr>
              <a:latin typeface="Calibri"/>
              <a:ea typeface="Calibri"/>
              <a:cs typeface="Calibri"/>
              <a:sym typeface="Calibri"/>
            </a:endParaRPr>
          </a:p>
        </p:txBody>
      </p:sp>
      <p:cxnSp>
        <p:nvCxnSpPr>
          <p:cNvPr id="342" name="Google Shape;342;p38"/>
          <p:cNvCxnSpPr>
            <a:stCxn id="336" idx="3"/>
            <a:endCxn id="339" idx="1"/>
          </p:cNvCxnSpPr>
          <p:nvPr/>
        </p:nvCxnSpPr>
        <p:spPr>
          <a:xfrm>
            <a:off x="2710200" y="2492999"/>
            <a:ext cx="833100" cy="0"/>
          </a:xfrm>
          <a:prstGeom prst="straightConnector1">
            <a:avLst/>
          </a:prstGeom>
          <a:noFill/>
          <a:ln cap="flat" cmpd="sng" w="38100">
            <a:solidFill>
              <a:schemeClr val="dk2"/>
            </a:solidFill>
            <a:prstDash val="solid"/>
            <a:round/>
            <a:headEnd len="med" w="med" type="none"/>
            <a:tailEnd len="med" w="med" type="triangle"/>
          </a:ln>
        </p:spPr>
      </p:cxnSp>
      <p:cxnSp>
        <p:nvCxnSpPr>
          <p:cNvPr id="343" name="Google Shape;343;p38"/>
          <p:cNvCxnSpPr>
            <a:stCxn id="339" idx="3"/>
            <a:endCxn id="338" idx="2"/>
          </p:cNvCxnSpPr>
          <p:nvPr/>
        </p:nvCxnSpPr>
        <p:spPr>
          <a:xfrm>
            <a:off x="4860925" y="2493025"/>
            <a:ext cx="832800" cy="0"/>
          </a:xfrm>
          <a:prstGeom prst="straightConnector1">
            <a:avLst/>
          </a:prstGeom>
          <a:noFill/>
          <a:ln cap="flat" cmpd="sng" w="38100">
            <a:solidFill>
              <a:schemeClr val="dk2"/>
            </a:solidFill>
            <a:prstDash val="solid"/>
            <a:round/>
            <a:headEnd len="med" w="med" type="none"/>
            <a:tailEnd len="med" w="med" type="triangle"/>
          </a:ln>
        </p:spPr>
      </p:cxnSp>
      <p:cxnSp>
        <p:nvCxnSpPr>
          <p:cNvPr id="344" name="Google Shape;344;p38"/>
          <p:cNvCxnSpPr/>
          <p:nvPr/>
        </p:nvCxnSpPr>
        <p:spPr>
          <a:xfrm rot="10800000">
            <a:off x="4741875" y="4249075"/>
            <a:ext cx="875400" cy="492900"/>
          </a:xfrm>
          <a:prstGeom prst="straightConnector1">
            <a:avLst/>
          </a:prstGeom>
          <a:noFill/>
          <a:ln cap="flat" cmpd="sng" w="38100">
            <a:solidFill>
              <a:schemeClr val="dk2"/>
            </a:solidFill>
            <a:prstDash val="solid"/>
            <a:round/>
            <a:headEnd len="med" w="med" type="none"/>
            <a:tailEnd len="med" w="med" type="triangle"/>
          </a:ln>
        </p:spPr>
      </p:cxnSp>
      <p:cxnSp>
        <p:nvCxnSpPr>
          <p:cNvPr id="345" name="Google Shape;345;p38"/>
          <p:cNvCxnSpPr/>
          <p:nvPr/>
        </p:nvCxnSpPr>
        <p:spPr>
          <a:xfrm rot="10800000">
            <a:off x="2532475" y="3042400"/>
            <a:ext cx="1198200" cy="628800"/>
          </a:xfrm>
          <a:prstGeom prst="straightConnector1">
            <a:avLst/>
          </a:prstGeom>
          <a:noFill/>
          <a:ln cap="flat" cmpd="sng" w="38100">
            <a:solidFill>
              <a:schemeClr val="dk2"/>
            </a:solidFill>
            <a:prstDash val="solid"/>
            <a:round/>
            <a:headEnd len="med" w="med" type="none"/>
            <a:tailEnd len="med" w="med" type="triangle"/>
          </a:ln>
        </p:spPr>
      </p:cxnSp>
      <p:cxnSp>
        <p:nvCxnSpPr>
          <p:cNvPr id="346" name="Google Shape;346;p38"/>
          <p:cNvCxnSpPr>
            <a:stCxn id="338" idx="3"/>
            <a:endCxn id="340" idx="3"/>
          </p:cNvCxnSpPr>
          <p:nvPr/>
        </p:nvCxnSpPr>
        <p:spPr>
          <a:xfrm>
            <a:off x="6390588" y="3334313"/>
            <a:ext cx="0" cy="870000"/>
          </a:xfrm>
          <a:prstGeom prst="straightConnector1">
            <a:avLst/>
          </a:prstGeom>
          <a:noFill/>
          <a:ln cap="flat" cmpd="sng" w="38100">
            <a:solidFill>
              <a:schemeClr val="dk2"/>
            </a:solidFill>
            <a:prstDash val="solid"/>
            <a:round/>
            <a:headEnd len="med" w="med" type="triangle"/>
            <a:tailEnd len="med" w="med" type="triangle"/>
          </a:ln>
        </p:spPr>
      </p:cxnSp>
      <p:sp>
        <p:nvSpPr>
          <p:cNvPr id="347" name="Google Shape;347;p38"/>
          <p:cNvSpPr/>
          <p:nvPr/>
        </p:nvSpPr>
        <p:spPr>
          <a:xfrm>
            <a:off x="8702000" y="4158625"/>
            <a:ext cx="1453200" cy="150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Frontend</a:t>
            </a:r>
            <a:endParaRPr>
              <a:latin typeface="Calibri"/>
              <a:ea typeface="Calibri"/>
              <a:cs typeface="Calibri"/>
              <a:sym typeface="Calibri"/>
            </a:endParaRPr>
          </a:p>
        </p:txBody>
      </p:sp>
      <p:cxnSp>
        <p:nvCxnSpPr>
          <p:cNvPr id="348" name="Google Shape;348;p38"/>
          <p:cNvCxnSpPr>
            <a:stCxn id="340" idx="0"/>
            <a:endCxn id="347" idx="1"/>
          </p:cNvCxnSpPr>
          <p:nvPr/>
        </p:nvCxnSpPr>
        <p:spPr>
          <a:xfrm>
            <a:off x="7205008" y="4911922"/>
            <a:ext cx="1497000" cy="0"/>
          </a:xfrm>
          <a:prstGeom prst="straightConnector1">
            <a:avLst/>
          </a:prstGeom>
          <a:noFill/>
          <a:ln cap="flat" cmpd="sng" w="38100">
            <a:solidFill>
              <a:schemeClr val="dk2"/>
            </a:solidFill>
            <a:prstDash val="solid"/>
            <a:round/>
            <a:headEnd len="med" w="med" type="triangle"/>
            <a:tailEnd len="med" w="med" type="triangle"/>
          </a:ln>
        </p:spPr>
      </p:cxnSp>
      <p:sp>
        <p:nvSpPr>
          <p:cNvPr id="349" name="Google Shape;349;p38"/>
          <p:cNvSpPr/>
          <p:nvPr/>
        </p:nvSpPr>
        <p:spPr>
          <a:xfrm>
            <a:off x="5353750" y="1334050"/>
            <a:ext cx="2050800" cy="45696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0" name="Google Shape;350;p38"/>
          <p:cNvSpPr txBox="1"/>
          <p:nvPr/>
        </p:nvSpPr>
        <p:spPr>
          <a:xfrm>
            <a:off x="5353750" y="5942600"/>
            <a:ext cx="46314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Human Task System</a:t>
            </a:r>
            <a:endParaRPr sz="16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39"/>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Tasks API</a:t>
            </a:r>
            <a:endParaRPr b="1" i="0" sz="1800" u="none" cap="none" strike="noStrike">
              <a:solidFill>
                <a:srgbClr val="172937"/>
              </a:solidFill>
              <a:latin typeface="Montserrat"/>
              <a:ea typeface="Montserrat"/>
              <a:cs typeface="Montserrat"/>
              <a:sym typeface="Montserrat"/>
            </a:endParaRPr>
          </a:p>
        </p:txBody>
      </p:sp>
      <p:sp>
        <p:nvSpPr>
          <p:cNvPr id="356" name="Google Shape;356;p39"/>
          <p:cNvSpPr txBox="1"/>
          <p:nvPr/>
        </p:nvSpPr>
        <p:spPr>
          <a:xfrm>
            <a:off x="3855750" y="2431950"/>
            <a:ext cx="4709100" cy="19179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Start a Task</a:t>
            </a:r>
            <a:endParaRPr sz="2800">
              <a:solidFill>
                <a:srgbClr val="172937"/>
              </a:solidFill>
              <a:latin typeface="Roboto"/>
              <a:ea typeface="Roboto"/>
              <a:cs typeface="Roboto"/>
              <a:sym typeface="Roboto"/>
            </a:endParaRPr>
          </a:p>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Heartbeat a Task</a:t>
            </a:r>
            <a:endParaRPr sz="2800">
              <a:solidFill>
                <a:srgbClr val="172937"/>
              </a:solidFill>
              <a:latin typeface="Roboto"/>
              <a:ea typeface="Roboto"/>
              <a:cs typeface="Roboto"/>
              <a:sym typeface="Roboto"/>
            </a:endParaRPr>
          </a:p>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Complete a Task</a:t>
            </a:r>
            <a:endParaRPr sz="28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pic>
        <p:nvPicPr>
          <p:cNvPr id="357" name="Google Shape;357;p39"/>
          <p:cNvPicPr preferRelativeResize="0"/>
          <p:nvPr/>
        </p:nvPicPr>
        <p:blipFill>
          <a:blip r:embed="rId4">
            <a:alphaModFix/>
          </a:blip>
          <a:stretch>
            <a:fillRect/>
          </a:stretch>
        </p:blipFill>
        <p:spPr>
          <a:xfrm>
            <a:off x="11055023" y="5285298"/>
            <a:ext cx="891540" cy="137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40"/>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Start a Task</a:t>
            </a:r>
            <a:endParaRPr b="1" i="0" sz="1800" u="none" cap="none" strike="noStrike">
              <a:solidFill>
                <a:srgbClr val="172937"/>
              </a:solidFill>
              <a:latin typeface="Montserrat"/>
              <a:ea typeface="Montserrat"/>
              <a:cs typeface="Montserrat"/>
              <a:sym typeface="Montserrat"/>
            </a:endParaRPr>
          </a:p>
        </p:txBody>
      </p:sp>
      <p:sp>
        <p:nvSpPr>
          <p:cNvPr id="363" name="Google Shape;363;p40"/>
          <p:cNvSpPr txBox="1"/>
          <p:nvPr/>
        </p:nvSpPr>
        <p:spPr>
          <a:xfrm>
            <a:off x="914400" y="1664208"/>
            <a:ext cx="9490200" cy="24135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In a transaction …</a:t>
            </a:r>
            <a:endParaRPr sz="2800">
              <a:solidFill>
                <a:srgbClr val="172937"/>
              </a:solidFill>
              <a:latin typeface="Roboto"/>
              <a:ea typeface="Roboto"/>
              <a:cs typeface="Roboto"/>
              <a:sym typeface="Roboto"/>
            </a:endParaRPr>
          </a:p>
          <a:p>
            <a:pPr indent="-406400" lvl="1" marL="9144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List available tasks</a:t>
            </a:r>
            <a:endParaRPr sz="2800">
              <a:solidFill>
                <a:srgbClr val="172937"/>
              </a:solidFill>
              <a:latin typeface="Roboto"/>
              <a:ea typeface="Roboto"/>
              <a:cs typeface="Roboto"/>
              <a:sym typeface="Roboto"/>
            </a:endParaRPr>
          </a:p>
          <a:p>
            <a:pPr indent="-406400" lvl="1" marL="9144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Self-assign the next one</a:t>
            </a:r>
            <a:endParaRPr sz="2800">
              <a:solidFill>
                <a:srgbClr val="172937"/>
              </a:solidFill>
              <a:latin typeface="Roboto"/>
              <a:ea typeface="Roboto"/>
              <a:cs typeface="Roboto"/>
              <a:sym typeface="Roboto"/>
            </a:endParaRPr>
          </a:p>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Return the task input</a:t>
            </a:r>
            <a:endParaRPr sz="28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pic>
        <p:nvPicPr>
          <p:cNvPr id="364" name="Google Shape;364;p40"/>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365" name="Google Shape;365;p40"/>
          <p:cNvPicPr preferRelativeResize="0"/>
          <p:nvPr/>
        </p:nvPicPr>
        <p:blipFill>
          <a:blip r:embed="rId5">
            <a:alphaModFix/>
          </a:blip>
          <a:stretch>
            <a:fillRect/>
          </a:stretch>
        </p:blipFill>
        <p:spPr>
          <a:xfrm>
            <a:off x="6553175" y="1334050"/>
            <a:ext cx="3951250" cy="3951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9" name="Shape 369"/>
        <p:cNvGrpSpPr/>
        <p:nvPr/>
      </p:nvGrpSpPr>
      <p:grpSpPr>
        <a:xfrm>
          <a:off x="0" y="0"/>
          <a:ext cx="0" cy="0"/>
          <a:chOff x="0" y="0"/>
          <a:chExt cx="0" cy="0"/>
        </a:xfrm>
      </p:grpSpPr>
      <p:sp>
        <p:nvSpPr>
          <p:cNvPr id="370" name="Google Shape;370;p41"/>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Heartbeat a Task</a:t>
            </a:r>
            <a:endParaRPr b="1" i="0" sz="1800" u="none" cap="none" strike="noStrike">
              <a:solidFill>
                <a:srgbClr val="172937"/>
              </a:solidFill>
              <a:latin typeface="Montserrat"/>
              <a:ea typeface="Montserrat"/>
              <a:cs typeface="Montserrat"/>
              <a:sym typeface="Montserrat"/>
            </a:endParaRPr>
          </a:p>
        </p:txBody>
      </p:sp>
      <p:sp>
        <p:nvSpPr>
          <p:cNvPr id="371" name="Google Shape;371;p41"/>
          <p:cNvSpPr txBox="1"/>
          <p:nvPr/>
        </p:nvSpPr>
        <p:spPr>
          <a:xfrm>
            <a:off x="914400" y="1664200"/>
            <a:ext cx="5644800" cy="21027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At a set interval</a:t>
            </a:r>
            <a:endParaRPr sz="2800">
              <a:solidFill>
                <a:srgbClr val="172937"/>
              </a:solidFill>
              <a:latin typeface="Roboto"/>
              <a:ea typeface="Roboto"/>
              <a:cs typeface="Roboto"/>
              <a:sym typeface="Roboto"/>
            </a:endParaRPr>
          </a:p>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Mark the task as still being worked on</a:t>
            </a:r>
            <a:endParaRPr sz="28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2800">
              <a:solidFill>
                <a:srgbClr val="172937"/>
              </a:solidFill>
              <a:latin typeface="Roboto"/>
              <a:ea typeface="Roboto"/>
              <a:cs typeface="Roboto"/>
              <a:sym typeface="Roboto"/>
            </a:endParaRPr>
          </a:p>
        </p:txBody>
      </p:sp>
      <p:pic>
        <p:nvPicPr>
          <p:cNvPr id="372" name="Google Shape;372;p41"/>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373" name="Google Shape;373;p41"/>
          <p:cNvPicPr preferRelativeResize="0"/>
          <p:nvPr/>
        </p:nvPicPr>
        <p:blipFill>
          <a:blip r:embed="rId5">
            <a:alphaModFix/>
          </a:blip>
          <a:stretch>
            <a:fillRect/>
          </a:stretch>
        </p:blipFill>
        <p:spPr>
          <a:xfrm>
            <a:off x="6680075" y="1334050"/>
            <a:ext cx="3951250" cy="3951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5"/>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What is Workflow Automation?</a:t>
            </a:r>
            <a:endParaRPr b="1" i="0" sz="1800" u="none" cap="none" strike="noStrike">
              <a:solidFill>
                <a:srgbClr val="172937"/>
              </a:solidFill>
              <a:latin typeface="Montserrat"/>
              <a:ea typeface="Montserrat"/>
              <a:cs typeface="Montserrat"/>
              <a:sym typeface="Montserrat"/>
            </a:endParaRPr>
          </a:p>
        </p:txBody>
      </p:sp>
      <p:sp>
        <p:nvSpPr>
          <p:cNvPr id="103" name="Google Shape;103;p15"/>
          <p:cNvSpPr txBox="1"/>
          <p:nvPr/>
        </p:nvSpPr>
        <p:spPr>
          <a:xfrm>
            <a:off x="914400" y="1664208"/>
            <a:ext cx="9490200" cy="24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Helping patent attorneys work better and faster, with fewer errors:</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Collect research materials</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Prepare document boilerplate</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Annotate documents</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172937"/>
                </a:solidFill>
                <a:latin typeface="Roboto"/>
                <a:ea typeface="Roboto"/>
                <a:cs typeface="Roboto"/>
                <a:sym typeface="Roboto"/>
              </a:rPr>
              <a:t>Handle basic communications</a:t>
            </a:r>
            <a:endParaRPr sz="1600">
              <a:solidFill>
                <a:srgbClr val="172937"/>
              </a:solidFill>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444746"/>
                </a:solidFill>
                <a:highlight>
                  <a:srgbClr val="FFFFFF"/>
                </a:highlight>
                <a:latin typeface="Roboto"/>
                <a:ea typeface="Roboto"/>
                <a:cs typeface="Roboto"/>
                <a:sym typeface="Roboto"/>
              </a:rPr>
              <a:t>Minimize repetitive data entry</a:t>
            </a:r>
            <a:endParaRPr sz="1600">
              <a:solidFill>
                <a:srgbClr val="444746"/>
              </a:solidFill>
              <a:highlight>
                <a:srgbClr val="FFFFFF"/>
              </a:highlight>
              <a:latin typeface="Roboto"/>
              <a:ea typeface="Roboto"/>
              <a:cs typeface="Roboto"/>
              <a:sym typeface="Roboto"/>
            </a:endParaRPr>
          </a:p>
          <a:p>
            <a:pPr indent="-330200" lvl="0" marL="457200" rtl="0" algn="l">
              <a:lnSpc>
                <a:spcPct val="115000"/>
              </a:lnSpc>
              <a:spcBef>
                <a:spcPts val="0"/>
              </a:spcBef>
              <a:spcAft>
                <a:spcPts val="0"/>
              </a:spcAft>
              <a:buClr>
                <a:srgbClr val="172937"/>
              </a:buClr>
              <a:buSzPts val="1600"/>
              <a:buFont typeface="Roboto"/>
              <a:buChar char="●"/>
            </a:pPr>
            <a:r>
              <a:rPr lang="en-US" sz="1600">
                <a:solidFill>
                  <a:srgbClr val="444746"/>
                </a:solidFill>
                <a:highlight>
                  <a:srgbClr val="FFFFFF"/>
                </a:highlight>
                <a:latin typeface="Roboto"/>
                <a:ea typeface="Roboto"/>
                <a:cs typeface="Roboto"/>
                <a:sym typeface="Roboto"/>
              </a:rPr>
              <a:t>Apply consistent file naming and formatting</a:t>
            </a:r>
            <a:endParaRPr sz="16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pic>
        <p:nvPicPr>
          <p:cNvPr id="104" name="Google Shape;104;p15"/>
          <p:cNvPicPr preferRelativeResize="0"/>
          <p:nvPr/>
        </p:nvPicPr>
        <p:blipFill>
          <a:blip r:embed="rId4">
            <a:alphaModFix/>
          </a:blip>
          <a:stretch>
            <a:fillRect/>
          </a:stretch>
        </p:blipFill>
        <p:spPr>
          <a:xfrm>
            <a:off x="11055023" y="5285298"/>
            <a:ext cx="891540" cy="1371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42"/>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Complete</a:t>
            </a:r>
            <a:r>
              <a:rPr b="1" lang="en-US" sz="4800">
                <a:solidFill>
                  <a:srgbClr val="172937"/>
                </a:solidFill>
                <a:latin typeface="Montserrat"/>
                <a:ea typeface="Montserrat"/>
                <a:cs typeface="Montserrat"/>
                <a:sym typeface="Montserrat"/>
              </a:rPr>
              <a:t> a Task</a:t>
            </a:r>
            <a:endParaRPr b="1" i="0" sz="1800" u="none" cap="none" strike="noStrike">
              <a:solidFill>
                <a:srgbClr val="172937"/>
              </a:solidFill>
              <a:latin typeface="Montserrat"/>
              <a:ea typeface="Montserrat"/>
              <a:cs typeface="Montserrat"/>
              <a:sym typeface="Montserrat"/>
            </a:endParaRPr>
          </a:p>
        </p:txBody>
      </p:sp>
      <p:sp>
        <p:nvSpPr>
          <p:cNvPr id="379" name="Google Shape;379;p42"/>
          <p:cNvSpPr txBox="1"/>
          <p:nvPr/>
        </p:nvSpPr>
        <p:spPr>
          <a:xfrm>
            <a:off x="914400" y="1664200"/>
            <a:ext cx="5361600" cy="24135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In a transaction …</a:t>
            </a:r>
            <a:endParaRPr sz="2800">
              <a:solidFill>
                <a:srgbClr val="172937"/>
              </a:solidFill>
              <a:latin typeface="Roboto"/>
              <a:ea typeface="Roboto"/>
              <a:cs typeface="Roboto"/>
              <a:sym typeface="Roboto"/>
            </a:endParaRPr>
          </a:p>
          <a:p>
            <a:pPr indent="-406400" lvl="1" marL="9144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Mark the task as complete</a:t>
            </a:r>
            <a:endParaRPr sz="2800">
              <a:solidFill>
                <a:srgbClr val="172937"/>
              </a:solidFill>
              <a:latin typeface="Roboto"/>
              <a:ea typeface="Roboto"/>
              <a:cs typeface="Roboto"/>
              <a:sym typeface="Roboto"/>
            </a:endParaRPr>
          </a:p>
          <a:p>
            <a:pPr indent="-406400" lvl="1" marL="9144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Signal the workflow with the output</a:t>
            </a:r>
            <a:endParaRPr sz="28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pic>
        <p:nvPicPr>
          <p:cNvPr id="380" name="Google Shape;380;p42"/>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381" name="Google Shape;381;p42"/>
          <p:cNvPicPr preferRelativeResize="0"/>
          <p:nvPr/>
        </p:nvPicPr>
        <p:blipFill>
          <a:blip r:embed="rId5">
            <a:alphaModFix/>
          </a:blip>
          <a:stretch>
            <a:fillRect/>
          </a:stretch>
        </p:blipFill>
        <p:spPr>
          <a:xfrm>
            <a:off x="6585700" y="1334049"/>
            <a:ext cx="3951250" cy="3951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43"/>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High Level Design</a:t>
            </a:r>
            <a:endParaRPr b="1" i="0" sz="1800" u="none" cap="none" strike="noStrike">
              <a:solidFill>
                <a:srgbClr val="172937"/>
              </a:solidFill>
              <a:latin typeface="Montserrat"/>
              <a:ea typeface="Montserrat"/>
              <a:cs typeface="Montserrat"/>
              <a:sym typeface="Montserrat"/>
            </a:endParaRPr>
          </a:p>
        </p:txBody>
      </p:sp>
      <p:pic>
        <p:nvPicPr>
          <p:cNvPr id="387" name="Google Shape;387;p43"/>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388" name="Google Shape;388;p43"/>
          <p:cNvPicPr preferRelativeResize="0"/>
          <p:nvPr/>
        </p:nvPicPr>
        <p:blipFill>
          <a:blip r:embed="rId5">
            <a:alphaModFix/>
          </a:blip>
          <a:stretch>
            <a:fillRect/>
          </a:stretch>
        </p:blipFill>
        <p:spPr>
          <a:xfrm>
            <a:off x="914400" y="1595099"/>
            <a:ext cx="1795800" cy="1795800"/>
          </a:xfrm>
          <a:prstGeom prst="rect">
            <a:avLst/>
          </a:prstGeom>
          <a:noFill/>
          <a:ln>
            <a:noFill/>
          </a:ln>
        </p:spPr>
      </p:pic>
      <p:sp>
        <p:nvSpPr>
          <p:cNvPr id="389" name="Google Shape;389;p43"/>
          <p:cNvSpPr txBox="1"/>
          <p:nvPr/>
        </p:nvSpPr>
        <p:spPr>
          <a:xfrm>
            <a:off x="914400" y="3651950"/>
            <a:ext cx="1795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Temporal Workflows</a:t>
            </a:r>
            <a:endParaRPr sz="1600">
              <a:solidFill>
                <a:srgbClr val="172937"/>
              </a:solidFill>
              <a:latin typeface="Roboto"/>
              <a:ea typeface="Roboto"/>
              <a:cs typeface="Roboto"/>
              <a:sym typeface="Roboto"/>
            </a:endParaRPr>
          </a:p>
        </p:txBody>
      </p:sp>
      <p:sp>
        <p:nvSpPr>
          <p:cNvPr id="390" name="Google Shape;390;p43"/>
          <p:cNvSpPr/>
          <p:nvPr/>
        </p:nvSpPr>
        <p:spPr>
          <a:xfrm>
            <a:off x="5693750" y="1651688"/>
            <a:ext cx="1393675" cy="16826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Database</a:t>
            </a:r>
            <a:endParaRPr>
              <a:latin typeface="Calibri"/>
              <a:ea typeface="Calibri"/>
              <a:cs typeface="Calibri"/>
              <a:sym typeface="Calibri"/>
            </a:endParaRPr>
          </a:p>
        </p:txBody>
      </p:sp>
      <p:sp>
        <p:nvSpPr>
          <p:cNvPr id="391" name="Google Shape;391;p43"/>
          <p:cNvSpPr/>
          <p:nvPr/>
        </p:nvSpPr>
        <p:spPr>
          <a:xfrm>
            <a:off x="3543375" y="2135875"/>
            <a:ext cx="1317550" cy="7143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Submit</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Task Activity</a:t>
            </a:r>
            <a:endParaRPr>
              <a:latin typeface="Calibri"/>
              <a:ea typeface="Calibri"/>
              <a:cs typeface="Calibri"/>
              <a:sym typeface="Calibri"/>
            </a:endParaRPr>
          </a:p>
        </p:txBody>
      </p:sp>
      <p:sp>
        <p:nvSpPr>
          <p:cNvPr id="392" name="Google Shape;392;p43"/>
          <p:cNvSpPr/>
          <p:nvPr/>
        </p:nvSpPr>
        <p:spPr>
          <a:xfrm>
            <a:off x="5574811" y="4113100"/>
            <a:ext cx="1631556" cy="159764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API</a:t>
            </a:r>
            <a:endParaRPr>
              <a:latin typeface="Calibri"/>
              <a:ea typeface="Calibri"/>
              <a:cs typeface="Calibri"/>
              <a:sym typeface="Calibri"/>
            </a:endParaRPr>
          </a:p>
        </p:txBody>
      </p:sp>
      <p:sp>
        <p:nvSpPr>
          <p:cNvPr id="393" name="Google Shape;393;p43"/>
          <p:cNvSpPr/>
          <p:nvPr/>
        </p:nvSpPr>
        <p:spPr>
          <a:xfrm>
            <a:off x="3176575" y="3390900"/>
            <a:ext cx="2050800" cy="1164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Task Complete Signal</a:t>
            </a:r>
            <a:endParaRPr>
              <a:latin typeface="Calibri"/>
              <a:ea typeface="Calibri"/>
              <a:cs typeface="Calibri"/>
              <a:sym typeface="Calibri"/>
            </a:endParaRPr>
          </a:p>
        </p:txBody>
      </p:sp>
      <p:cxnSp>
        <p:nvCxnSpPr>
          <p:cNvPr id="394" name="Google Shape;394;p43"/>
          <p:cNvCxnSpPr>
            <a:stCxn id="388" idx="3"/>
            <a:endCxn id="391" idx="1"/>
          </p:cNvCxnSpPr>
          <p:nvPr/>
        </p:nvCxnSpPr>
        <p:spPr>
          <a:xfrm>
            <a:off x="2710200" y="2492999"/>
            <a:ext cx="833100" cy="0"/>
          </a:xfrm>
          <a:prstGeom prst="straightConnector1">
            <a:avLst/>
          </a:prstGeom>
          <a:noFill/>
          <a:ln cap="flat" cmpd="sng" w="38100">
            <a:solidFill>
              <a:schemeClr val="dk2"/>
            </a:solidFill>
            <a:prstDash val="solid"/>
            <a:round/>
            <a:headEnd len="med" w="med" type="none"/>
            <a:tailEnd len="med" w="med" type="triangle"/>
          </a:ln>
        </p:spPr>
      </p:cxnSp>
      <p:cxnSp>
        <p:nvCxnSpPr>
          <p:cNvPr id="395" name="Google Shape;395;p43"/>
          <p:cNvCxnSpPr>
            <a:stCxn id="391" idx="3"/>
            <a:endCxn id="390" idx="2"/>
          </p:cNvCxnSpPr>
          <p:nvPr/>
        </p:nvCxnSpPr>
        <p:spPr>
          <a:xfrm>
            <a:off x="4860925" y="2493025"/>
            <a:ext cx="832800" cy="0"/>
          </a:xfrm>
          <a:prstGeom prst="straightConnector1">
            <a:avLst/>
          </a:prstGeom>
          <a:noFill/>
          <a:ln cap="flat" cmpd="sng" w="38100">
            <a:solidFill>
              <a:schemeClr val="dk2"/>
            </a:solidFill>
            <a:prstDash val="solid"/>
            <a:round/>
            <a:headEnd len="med" w="med" type="none"/>
            <a:tailEnd len="med" w="med" type="triangle"/>
          </a:ln>
        </p:spPr>
      </p:cxnSp>
      <p:cxnSp>
        <p:nvCxnSpPr>
          <p:cNvPr id="396" name="Google Shape;396;p43"/>
          <p:cNvCxnSpPr/>
          <p:nvPr/>
        </p:nvCxnSpPr>
        <p:spPr>
          <a:xfrm rot="10800000">
            <a:off x="4741875" y="4249075"/>
            <a:ext cx="875400" cy="492900"/>
          </a:xfrm>
          <a:prstGeom prst="straightConnector1">
            <a:avLst/>
          </a:prstGeom>
          <a:noFill/>
          <a:ln cap="flat" cmpd="sng" w="38100">
            <a:solidFill>
              <a:schemeClr val="dk2"/>
            </a:solidFill>
            <a:prstDash val="solid"/>
            <a:round/>
            <a:headEnd len="med" w="med" type="none"/>
            <a:tailEnd len="med" w="med" type="triangle"/>
          </a:ln>
        </p:spPr>
      </p:cxnSp>
      <p:cxnSp>
        <p:nvCxnSpPr>
          <p:cNvPr id="397" name="Google Shape;397;p43"/>
          <p:cNvCxnSpPr/>
          <p:nvPr/>
        </p:nvCxnSpPr>
        <p:spPr>
          <a:xfrm rot="10800000">
            <a:off x="2532475" y="3042400"/>
            <a:ext cx="1198200" cy="628800"/>
          </a:xfrm>
          <a:prstGeom prst="straightConnector1">
            <a:avLst/>
          </a:prstGeom>
          <a:noFill/>
          <a:ln cap="flat" cmpd="sng" w="38100">
            <a:solidFill>
              <a:schemeClr val="dk2"/>
            </a:solidFill>
            <a:prstDash val="solid"/>
            <a:round/>
            <a:headEnd len="med" w="med" type="none"/>
            <a:tailEnd len="med" w="med" type="triangle"/>
          </a:ln>
        </p:spPr>
      </p:cxnSp>
      <p:cxnSp>
        <p:nvCxnSpPr>
          <p:cNvPr id="398" name="Google Shape;398;p43"/>
          <p:cNvCxnSpPr>
            <a:stCxn id="390" idx="3"/>
            <a:endCxn id="392" idx="3"/>
          </p:cNvCxnSpPr>
          <p:nvPr/>
        </p:nvCxnSpPr>
        <p:spPr>
          <a:xfrm>
            <a:off x="6390588" y="3334313"/>
            <a:ext cx="0" cy="870000"/>
          </a:xfrm>
          <a:prstGeom prst="straightConnector1">
            <a:avLst/>
          </a:prstGeom>
          <a:noFill/>
          <a:ln cap="flat" cmpd="sng" w="38100">
            <a:solidFill>
              <a:schemeClr val="dk2"/>
            </a:solidFill>
            <a:prstDash val="solid"/>
            <a:round/>
            <a:headEnd len="med" w="med" type="triangle"/>
            <a:tailEnd len="med" w="med" type="triangle"/>
          </a:ln>
        </p:spPr>
      </p:cxnSp>
      <p:sp>
        <p:nvSpPr>
          <p:cNvPr id="399" name="Google Shape;399;p43"/>
          <p:cNvSpPr/>
          <p:nvPr/>
        </p:nvSpPr>
        <p:spPr>
          <a:xfrm>
            <a:off x="8702000" y="4158625"/>
            <a:ext cx="1453200" cy="150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Frontend</a:t>
            </a:r>
            <a:endParaRPr>
              <a:latin typeface="Calibri"/>
              <a:ea typeface="Calibri"/>
              <a:cs typeface="Calibri"/>
              <a:sym typeface="Calibri"/>
            </a:endParaRPr>
          </a:p>
        </p:txBody>
      </p:sp>
      <p:cxnSp>
        <p:nvCxnSpPr>
          <p:cNvPr id="400" name="Google Shape;400;p43"/>
          <p:cNvCxnSpPr>
            <a:stCxn id="392" idx="0"/>
            <a:endCxn id="399" idx="1"/>
          </p:cNvCxnSpPr>
          <p:nvPr/>
        </p:nvCxnSpPr>
        <p:spPr>
          <a:xfrm>
            <a:off x="7205008" y="4911922"/>
            <a:ext cx="1497000" cy="0"/>
          </a:xfrm>
          <a:prstGeom prst="straightConnector1">
            <a:avLst/>
          </a:prstGeom>
          <a:noFill/>
          <a:ln cap="flat" cmpd="sng" w="38100">
            <a:solidFill>
              <a:schemeClr val="dk2"/>
            </a:solidFill>
            <a:prstDash val="solid"/>
            <a:round/>
            <a:headEnd len="med" w="med" type="triangle"/>
            <a:tailEnd len="med" w="med" type="triangle"/>
          </a:ln>
        </p:spPr>
      </p:cxnSp>
      <p:sp>
        <p:nvSpPr>
          <p:cNvPr id="401" name="Google Shape;401;p43"/>
          <p:cNvSpPr/>
          <p:nvPr/>
        </p:nvSpPr>
        <p:spPr>
          <a:xfrm>
            <a:off x="8403200" y="3743575"/>
            <a:ext cx="2050800" cy="2310600"/>
          </a:xfrm>
          <a:prstGeom prst="rect">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2" name="Google Shape;402;p43"/>
          <p:cNvSpPr txBox="1"/>
          <p:nvPr/>
        </p:nvSpPr>
        <p:spPr>
          <a:xfrm>
            <a:off x="5353750" y="5942600"/>
            <a:ext cx="46314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Human Task System</a:t>
            </a:r>
            <a:endParaRPr sz="16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44"/>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Not even going to get into it…</a:t>
            </a:r>
            <a:endParaRPr b="1" i="0" sz="1800" u="none" cap="none" strike="noStrike">
              <a:solidFill>
                <a:srgbClr val="172937"/>
              </a:solidFill>
              <a:latin typeface="Montserrat"/>
              <a:ea typeface="Montserrat"/>
              <a:cs typeface="Montserrat"/>
              <a:sym typeface="Montserrat"/>
            </a:endParaRPr>
          </a:p>
        </p:txBody>
      </p:sp>
      <p:sp>
        <p:nvSpPr>
          <p:cNvPr id="408" name="Google Shape;408;p44"/>
          <p:cNvSpPr txBox="1"/>
          <p:nvPr/>
        </p:nvSpPr>
        <p:spPr>
          <a:xfrm>
            <a:off x="914400" y="1664208"/>
            <a:ext cx="9490200" cy="19179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rgbClr val="172937"/>
              </a:buClr>
              <a:buSzPts val="2800"/>
              <a:buFont typeface="Calibri"/>
              <a:buChar char="●"/>
            </a:pPr>
            <a:r>
              <a:rPr lang="en-US" sz="2800">
                <a:solidFill>
                  <a:srgbClr val="172937"/>
                </a:solidFill>
                <a:latin typeface="Calibri"/>
                <a:ea typeface="Calibri"/>
                <a:cs typeface="Calibri"/>
                <a:sym typeface="Calibri"/>
              </a:rPr>
              <a:t>Each task will need a dedicated frontend</a:t>
            </a:r>
            <a:endParaRPr sz="2800">
              <a:solidFill>
                <a:srgbClr val="172937"/>
              </a:solidFill>
              <a:latin typeface="Calibri"/>
              <a:ea typeface="Calibri"/>
              <a:cs typeface="Calibri"/>
              <a:sym typeface="Calibri"/>
            </a:endParaRPr>
          </a:p>
          <a:p>
            <a:pPr indent="-406400" lvl="0" marL="457200" rtl="0" algn="l">
              <a:lnSpc>
                <a:spcPct val="115000"/>
              </a:lnSpc>
              <a:spcBef>
                <a:spcPts val="0"/>
              </a:spcBef>
              <a:spcAft>
                <a:spcPts val="0"/>
              </a:spcAft>
              <a:buClr>
                <a:srgbClr val="172937"/>
              </a:buClr>
              <a:buSzPts val="2800"/>
              <a:buFont typeface="Calibri"/>
              <a:buChar char="●"/>
            </a:pPr>
            <a:r>
              <a:rPr lang="en-US" sz="2800">
                <a:solidFill>
                  <a:srgbClr val="172937"/>
                </a:solidFill>
                <a:latin typeface="Calibri"/>
                <a:ea typeface="Calibri"/>
                <a:cs typeface="Calibri"/>
                <a:sym typeface="Calibri"/>
              </a:rPr>
              <a:t>Can be simple or complicated</a:t>
            </a:r>
            <a:endParaRPr sz="2800">
              <a:solidFill>
                <a:srgbClr val="172937"/>
              </a:solidFill>
              <a:latin typeface="Calibri"/>
              <a:ea typeface="Calibri"/>
              <a:cs typeface="Calibri"/>
              <a:sym typeface="Calibri"/>
            </a:endParaRPr>
          </a:p>
          <a:p>
            <a:pPr indent="-406400" lvl="0" marL="457200" rtl="0" algn="l">
              <a:lnSpc>
                <a:spcPct val="115000"/>
              </a:lnSpc>
              <a:spcBef>
                <a:spcPts val="0"/>
              </a:spcBef>
              <a:spcAft>
                <a:spcPts val="0"/>
              </a:spcAft>
              <a:buClr>
                <a:srgbClr val="172937"/>
              </a:buClr>
              <a:buSzPts val="2800"/>
              <a:buFont typeface="Calibri"/>
              <a:buChar char="●"/>
            </a:pPr>
            <a:r>
              <a:rPr lang="en-US" sz="2800">
                <a:solidFill>
                  <a:srgbClr val="172937"/>
                </a:solidFill>
                <a:latin typeface="Calibri"/>
                <a:ea typeface="Calibri"/>
                <a:cs typeface="Calibri"/>
                <a:sym typeface="Calibri"/>
              </a:rPr>
              <a:t>Need to heartbeat while work is ongoing</a:t>
            </a:r>
            <a:endParaRPr sz="2800">
              <a:solidFill>
                <a:srgbClr val="172937"/>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pic>
        <p:nvPicPr>
          <p:cNvPr id="409" name="Google Shape;409;p44"/>
          <p:cNvPicPr preferRelativeResize="0"/>
          <p:nvPr/>
        </p:nvPicPr>
        <p:blipFill>
          <a:blip r:embed="rId4">
            <a:alphaModFix/>
          </a:blip>
          <a:stretch>
            <a:fillRect/>
          </a:stretch>
        </p:blipFill>
        <p:spPr>
          <a:xfrm>
            <a:off x="11055023" y="5285298"/>
            <a:ext cx="891540" cy="1371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5"/>
          <p:cNvPicPr preferRelativeResize="0"/>
          <p:nvPr/>
        </p:nvPicPr>
        <p:blipFill rotWithShape="1">
          <a:blip r:embed="rId3">
            <a:alphaModFix/>
          </a:blip>
          <a:srcRect b="0" l="10000" r="10000" t="9999"/>
          <a:stretch/>
        </p:blipFill>
        <p:spPr>
          <a:xfrm>
            <a:off x="0" y="0"/>
            <a:ext cx="12191999" cy="6858001"/>
          </a:xfrm>
          <a:prstGeom prst="rect">
            <a:avLst/>
          </a:prstGeom>
          <a:noFill/>
          <a:ln>
            <a:noFill/>
          </a:ln>
        </p:spPr>
      </p:pic>
      <p:sp>
        <p:nvSpPr>
          <p:cNvPr id="415" name="Google Shape;415;p45"/>
          <p:cNvSpPr txBox="1"/>
          <p:nvPr/>
        </p:nvSpPr>
        <p:spPr>
          <a:xfrm>
            <a:off x="222307" y="2559895"/>
            <a:ext cx="11747400" cy="831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800"/>
              <a:buFont typeface="Lato Hairline"/>
              <a:buNone/>
            </a:pPr>
            <a:r>
              <a:rPr b="1" lang="en-US" sz="4800">
                <a:solidFill>
                  <a:schemeClr val="lt1"/>
                </a:solidFill>
                <a:latin typeface="Montserrat"/>
                <a:ea typeface="Montserrat"/>
                <a:cs typeface="Montserrat"/>
                <a:sym typeface="Montserrat"/>
              </a:rPr>
              <a:t>Results?</a:t>
            </a:r>
            <a:endParaRPr b="1" i="0" sz="18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46"/>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Results!</a:t>
            </a:r>
            <a:endParaRPr b="1" i="0" sz="1800" u="none" cap="none" strike="noStrike">
              <a:solidFill>
                <a:srgbClr val="172937"/>
              </a:solidFill>
              <a:latin typeface="Montserrat"/>
              <a:ea typeface="Montserrat"/>
              <a:cs typeface="Montserrat"/>
              <a:sym typeface="Montserrat"/>
            </a:endParaRPr>
          </a:p>
        </p:txBody>
      </p:sp>
      <p:pic>
        <p:nvPicPr>
          <p:cNvPr id="421" name="Google Shape;421;p46"/>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422" name="Google Shape;422;p46"/>
          <p:cNvSpPr txBox="1"/>
          <p:nvPr/>
        </p:nvSpPr>
        <p:spPr>
          <a:xfrm>
            <a:off x="914400" y="1334050"/>
            <a:ext cx="90600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Generating Citation Sheets</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Documents parsed in hours instead of days</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Reduced errors due to automation</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Able to alter workflows in code instead of instructions</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6" name="Shape 426"/>
        <p:cNvGrpSpPr/>
        <p:nvPr/>
      </p:nvGrpSpPr>
      <p:grpSpPr>
        <a:xfrm>
          <a:off x="0" y="0"/>
          <a:ext cx="0" cy="0"/>
          <a:chOff x="0" y="0"/>
          <a:chExt cx="0" cy="0"/>
        </a:xfrm>
      </p:grpSpPr>
      <p:sp>
        <p:nvSpPr>
          <p:cNvPr id="427" name="Google Shape;427;p47"/>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Future Projects - General</a:t>
            </a:r>
            <a:endParaRPr b="1" i="0" sz="1800" u="none" cap="none" strike="noStrike">
              <a:solidFill>
                <a:srgbClr val="172937"/>
              </a:solidFill>
              <a:latin typeface="Montserrat"/>
              <a:ea typeface="Montserrat"/>
              <a:cs typeface="Montserrat"/>
              <a:sym typeface="Montserrat"/>
            </a:endParaRPr>
          </a:p>
        </p:txBody>
      </p:sp>
      <p:pic>
        <p:nvPicPr>
          <p:cNvPr id="428" name="Google Shape;428;p47"/>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429" name="Google Shape;429;p47"/>
          <p:cNvSpPr txBox="1"/>
          <p:nvPr/>
        </p:nvSpPr>
        <p:spPr>
          <a:xfrm>
            <a:off x="914400" y="1334050"/>
            <a:ext cx="9060000" cy="1477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Switch to updates for all task interactions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Use data encoder / converter for all communications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48"/>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Future Projects - Juristat</a:t>
            </a:r>
            <a:endParaRPr b="1" i="0" sz="1800" u="none" cap="none" strike="noStrike">
              <a:solidFill>
                <a:srgbClr val="172937"/>
              </a:solidFill>
              <a:latin typeface="Montserrat"/>
              <a:ea typeface="Montserrat"/>
              <a:cs typeface="Montserrat"/>
              <a:sym typeface="Montserrat"/>
            </a:endParaRPr>
          </a:p>
        </p:txBody>
      </p:sp>
      <p:pic>
        <p:nvPicPr>
          <p:cNvPr id="435" name="Google Shape;435;p48"/>
          <p:cNvPicPr preferRelativeResize="0"/>
          <p:nvPr/>
        </p:nvPicPr>
        <p:blipFill>
          <a:blip r:embed="rId4">
            <a:alphaModFix/>
          </a:blip>
          <a:stretch>
            <a:fillRect/>
          </a:stretch>
        </p:blipFill>
        <p:spPr>
          <a:xfrm>
            <a:off x="11055023" y="5285298"/>
            <a:ext cx="891540" cy="1371600"/>
          </a:xfrm>
          <a:prstGeom prst="rect">
            <a:avLst/>
          </a:prstGeom>
          <a:noFill/>
          <a:ln>
            <a:noFill/>
          </a:ln>
        </p:spPr>
      </p:pic>
      <p:sp>
        <p:nvSpPr>
          <p:cNvPr id="436" name="Google Shape;436;p48"/>
          <p:cNvSpPr txBox="1"/>
          <p:nvPr/>
        </p:nvSpPr>
        <p:spPr>
          <a:xfrm>
            <a:off x="914400" y="1334050"/>
            <a:ext cx="90600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More workflows!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External / Anonymous assignees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Task reviews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Task training</a:t>
            </a:r>
            <a:endParaRPr sz="2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49"/>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442" name="Google Shape;442;p49"/>
          <p:cNvSpPr txBox="1"/>
          <p:nvPr/>
        </p:nvSpPr>
        <p:spPr>
          <a:xfrm>
            <a:off x="-84525" y="2190300"/>
            <a:ext cx="74577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2400">
                <a:solidFill>
                  <a:schemeClr val="lt1"/>
                </a:solidFill>
                <a:latin typeface="Lato Black"/>
                <a:ea typeface="Lato Black"/>
                <a:cs typeface="Lato Black"/>
                <a:sym typeface="Lato Black"/>
              </a:rPr>
              <a:t>Comments?</a:t>
            </a:r>
            <a:endParaRPr b="1" sz="2400">
              <a:solidFill>
                <a:schemeClr val="lt1"/>
              </a:solidFill>
              <a:latin typeface="Lato Black"/>
              <a:ea typeface="Lato Black"/>
              <a:cs typeface="Lato Black"/>
              <a:sym typeface="Lato Black"/>
            </a:endParaRPr>
          </a:p>
          <a:p>
            <a:pPr indent="0" lvl="0" marL="0" marR="0" rtl="0" algn="ctr">
              <a:lnSpc>
                <a:spcPct val="100000"/>
              </a:lnSpc>
              <a:spcBef>
                <a:spcPts val="0"/>
              </a:spcBef>
              <a:spcAft>
                <a:spcPts val="0"/>
              </a:spcAft>
              <a:buClr>
                <a:srgbClr val="000000"/>
              </a:buClr>
              <a:buSzPts val="1800"/>
              <a:buFont typeface="Arial"/>
              <a:buNone/>
            </a:pPr>
            <a:r>
              <a:rPr b="1" lang="en-US" sz="2400">
                <a:solidFill>
                  <a:schemeClr val="lt1"/>
                </a:solidFill>
                <a:latin typeface="Lato Black"/>
                <a:ea typeface="Lato Black"/>
                <a:cs typeface="Lato Black"/>
                <a:sym typeface="Lato Black"/>
              </a:rPr>
              <a:t>Questions?</a:t>
            </a:r>
            <a:endParaRPr b="1" sz="2400">
              <a:solidFill>
                <a:schemeClr val="lt1"/>
              </a:solidFill>
              <a:latin typeface="Lato Black"/>
              <a:ea typeface="Lato Black"/>
              <a:cs typeface="Lato Black"/>
              <a:sym typeface="Lato Black"/>
            </a:endParaRPr>
          </a:p>
          <a:p>
            <a:pPr indent="0" lvl="0" marL="0" marR="0" rtl="0" algn="ctr">
              <a:lnSpc>
                <a:spcPct val="100000"/>
              </a:lnSpc>
              <a:spcBef>
                <a:spcPts val="0"/>
              </a:spcBef>
              <a:spcAft>
                <a:spcPts val="0"/>
              </a:spcAft>
              <a:buClr>
                <a:srgbClr val="000000"/>
              </a:buClr>
              <a:buSzPts val="1800"/>
              <a:buFont typeface="Arial"/>
              <a:buNone/>
            </a:pPr>
            <a:r>
              <a:rPr b="1" lang="en-US" sz="2400">
                <a:solidFill>
                  <a:schemeClr val="lt1"/>
                </a:solidFill>
                <a:latin typeface="Lato Black"/>
                <a:ea typeface="Lato Black"/>
                <a:cs typeface="Lato Black"/>
                <a:sym typeface="Lato Black"/>
              </a:rPr>
              <a:t>Concerns?</a:t>
            </a:r>
            <a:r>
              <a:rPr b="1" lang="en-US" sz="2400">
                <a:solidFill>
                  <a:schemeClr val="lt1"/>
                </a:solidFill>
                <a:latin typeface="Lato Black"/>
                <a:ea typeface="Lato Black"/>
                <a:cs typeface="Lato Black"/>
                <a:sym typeface="Lato Black"/>
              </a:rPr>
              <a:t> </a:t>
            </a:r>
            <a:endParaRPr b="1" sz="2400">
              <a:solidFill>
                <a:schemeClr val="lt1"/>
              </a:solidFill>
              <a:latin typeface="Lato Black"/>
              <a:ea typeface="Lato Black"/>
              <a:cs typeface="Lato Black"/>
              <a:sym typeface="Lato Black"/>
            </a:endParaRPr>
          </a:p>
        </p:txBody>
      </p:sp>
      <p:pic>
        <p:nvPicPr>
          <p:cNvPr id="443" name="Google Shape;443;p49"/>
          <p:cNvPicPr preferRelativeResize="0"/>
          <p:nvPr/>
        </p:nvPicPr>
        <p:blipFill>
          <a:blip r:embed="rId4">
            <a:alphaModFix/>
          </a:blip>
          <a:stretch>
            <a:fillRect/>
          </a:stretch>
        </p:blipFill>
        <p:spPr>
          <a:xfrm>
            <a:off x="5927238" y="1311249"/>
            <a:ext cx="2808825" cy="2808825"/>
          </a:xfrm>
          <a:prstGeom prst="rect">
            <a:avLst/>
          </a:prstGeom>
          <a:noFill/>
          <a:ln>
            <a:noFill/>
          </a:ln>
        </p:spPr>
      </p:pic>
      <p:sp>
        <p:nvSpPr>
          <p:cNvPr id="444" name="Google Shape;444;p49"/>
          <p:cNvSpPr txBox="1"/>
          <p:nvPr/>
        </p:nvSpPr>
        <p:spPr>
          <a:xfrm>
            <a:off x="4133325" y="3154550"/>
            <a:ext cx="380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45" name="Google Shape;445;p49"/>
          <p:cNvSpPr txBox="1"/>
          <p:nvPr/>
        </p:nvSpPr>
        <p:spPr>
          <a:xfrm>
            <a:off x="3136300" y="4657350"/>
            <a:ext cx="8390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2400">
                <a:solidFill>
                  <a:schemeClr val="lt1"/>
                </a:solidFill>
                <a:latin typeface="Lato Black"/>
                <a:ea typeface="Lato Black"/>
                <a:cs typeface="Lato Black"/>
                <a:sym typeface="Lato Black"/>
              </a:rPr>
              <a:t>https://github.com/rtward/temporal-assembly-line-talk</a:t>
            </a:r>
            <a:endParaRPr b="1" sz="2400">
              <a:solidFill>
                <a:schemeClr val="lt1"/>
              </a:solidFill>
              <a:latin typeface="Lato Black"/>
              <a:ea typeface="Lato Black"/>
              <a:cs typeface="Lato Black"/>
              <a:sym typeface="Lato Black"/>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50"/>
          <p:cNvPicPr preferRelativeResize="0"/>
          <p:nvPr/>
        </p:nvPicPr>
        <p:blipFill rotWithShape="1">
          <a:blip r:embed="rId3">
            <a:alphaModFix/>
          </a:blip>
          <a:srcRect b="0" l="0" r="0" t="0"/>
          <a:stretch/>
        </p:blipFill>
        <p:spPr>
          <a:xfrm>
            <a:off x="0" y="0"/>
            <a:ext cx="12192000" cy="6858001"/>
          </a:xfrm>
          <a:prstGeom prst="rect">
            <a:avLst/>
          </a:prstGeom>
          <a:noFill/>
          <a:ln>
            <a:noFill/>
          </a:ln>
        </p:spPr>
      </p:pic>
      <p:pic>
        <p:nvPicPr>
          <p:cNvPr id="451" name="Google Shape;451;p50"/>
          <p:cNvPicPr preferRelativeResize="0"/>
          <p:nvPr/>
        </p:nvPicPr>
        <p:blipFill>
          <a:blip r:embed="rId4">
            <a:alphaModFix/>
          </a:blip>
          <a:stretch>
            <a:fillRect/>
          </a:stretch>
        </p:blipFill>
        <p:spPr>
          <a:xfrm>
            <a:off x="5927238" y="1311249"/>
            <a:ext cx="2808825" cy="2808825"/>
          </a:xfrm>
          <a:prstGeom prst="rect">
            <a:avLst/>
          </a:prstGeom>
          <a:noFill/>
          <a:ln>
            <a:noFill/>
          </a:ln>
        </p:spPr>
      </p:pic>
      <p:sp>
        <p:nvSpPr>
          <p:cNvPr id="452" name="Google Shape;452;p50"/>
          <p:cNvSpPr txBox="1"/>
          <p:nvPr/>
        </p:nvSpPr>
        <p:spPr>
          <a:xfrm>
            <a:off x="4133325" y="3154550"/>
            <a:ext cx="380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53" name="Google Shape;453;p50"/>
          <p:cNvSpPr txBox="1"/>
          <p:nvPr/>
        </p:nvSpPr>
        <p:spPr>
          <a:xfrm>
            <a:off x="3136300" y="4657350"/>
            <a:ext cx="8390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2400">
                <a:solidFill>
                  <a:schemeClr val="lt1"/>
                </a:solidFill>
                <a:latin typeface="Lato Black"/>
                <a:ea typeface="Lato Black"/>
                <a:cs typeface="Lato Black"/>
                <a:sym typeface="Lato Black"/>
              </a:rPr>
              <a:t>https://github.com/rtward/temporal-assembly-line-talk</a:t>
            </a:r>
            <a:endParaRPr b="1" sz="2400">
              <a:solidFill>
                <a:schemeClr val="lt1"/>
              </a:solidFill>
              <a:latin typeface="Lato Black"/>
              <a:ea typeface="Lato Black"/>
              <a:cs typeface="Lato Black"/>
              <a:sym typeface="Lato Black"/>
            </a:endParaRPr>
          </a:p>
        </p:txBody>
      </p:sp>
      <p:sp>
        <p:nvSpPr>
          <p:cNvPr id="454" name="Google Shape;454;p50"/>
          <p:cNvSpPr txBox="1"/>
          <p:nvPr/>
        </p:nvSpPr>
        <p:spPr>
          <a:xfrm>
            <a:off x="2470875" y="2565975"/>
            <a:ext cx="56298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rgbClr val="60B790"/>
                </a:solidFill>
                <a:latin typeface="Montserrat"/>
                <a:ea typeface="Montserrat"/>
                <a:cs typeface="Montserrat"/>
                <a:sym typeface="Montserrat"/>
              </a:rPr>
              <a:t>Robert Ward</a:t>
            </a:r>
            <a:endParaRPr b="1" sz="2400">
              <a:solidFill>
                <a:srgbClr val="60B79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lt1"/>
                </a:solidFill>
                <a:latin typeface="Roboto"/>
                <a:ea typeface="Roboto"/>
                <a:cs typeface="Roboto"/>
                <a:sym typeface="Roboto"/>
              </a:rPr>
              <a:t>robert@juristat.com</a:t>
            </a:r>
            <a:endParaRPr i="0" sz="18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lt1"/>
                </a:solidFill>
                <a:latin typeface="Roboto"/>
                <a:ea typeface="Roboto"/>
                <a:cs typeface="Roboto"/>
                <a:sym typeface="Roboto"/>
              </a:rPr>
              <a:t>@rtward</a:t>
            </a:r>
            <a:endParaRPr i="0" sz="1400" u="none" cap="none" strike="noStrike">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6"/>
          <p:cNvSpPr txBox="1"/>
          <p:nvPr/>
        </p:nvSpPr>
        <p:spPr>
          <a:xfrm>
            <a:off x="914400" y="503050"/>
            <a:ext cx="11277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The Problem</a:t>
            </a:r>
            <a:endParaRPr b="1" i="0" sz="1800" u="none" cap="none" strike="noStrike">
              <a:solidFill>
                <a:srgbClr val="172937"/>
              </a:solidFill>
              <a:latin typeface="Montserrat"/>
              <a:ea typeface="Montserrat"/>
              <a:cs typeface="Montserrat"/>
              <a:sym typeface="Montserrat"/>
            </a:endParaRPr>
          </a:p>
        </p:txBody>
      </p:sp>
      <p:pic>
        <p:nvPicPr>
          <p:cNvPr id="110" name="Google Shape;110;p16"/>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111" name="Google Shape;111;p16"/>
          <p:cNvPicPr preferRelativeResize="0"/>
          <p:nvPr/>
        </p:nvPicPr>
        <p:blipFill>
          <a:blip r:embed="rId5">
            <a:alphaModFix/>
          </a:blip>
          <a:stretch>
            <a:fillRect/>
          </a:stretch>
        </p:blipFill>
        <p:spPr>
          <a:xfrm>
            <a:off x="914400" y="2158587"/>
            <a:ext cx="2540826" cy="2540826"/>
          </a:xfrm>
          <a:prstGeom prst="rect">
            <a:avLst/>
          </a:prstGeom>
          <a:noFill/>
          <a:ln>
            <a:noFill/>
          </a:ln>
        </p:spPr>
      </p:pic>
      <p:pic>
        <p:nvPicPr>
          <p:cNvPr id="112" name="Google Shape;112;p16"/>
          <p:cNvPicPr preferRelativeResize="0"/>
          <p:nvPr/>
        </p:nvPicPr>
        <p:blipFill>
          <a:blip r:embed="rId6">
            <a:alphaModFix/>
          </a:blip>
          <a:stretch>
            <a:fillRect/>
          </a:stretch>
        </p:blipFill>
        <p:spPr>
          <a:xfrm>
            <a:off x="4633675" y="2127662"/>
            <a:ext cx="2602675" cy="2602675"/>
          </a:xfrm>
          <a:prstGeom prst="rect">
            <a:avLst/>
          </a:prstGeom>
          <a:noFill/>
          <a:ln>
            <a:noFill/>
          </a:ln>
        </p:spPr>
      </p:pic>
      <p:pic>
        <p:nvPicPr>
          <p:cNvPr id="113" name="Google Shape;113;p16"/>
          <p:cNvPicPr preferRelativeResize="0"/>
          <p:nvPr/>
        </p:nvPicPr>
        <p:blipFill>
          <a:blip r:embed="rId7">
            <a:alphaModFix/>
          </a:blip>
          <a:stretch>
            <a:fillRect/>
          </a:stretch>
        </p:blipFill>
        <p:spPr>
          <a:xfrm>
            <a:off x="8466125" y="2115225"/>
            <a:ext cx="2602675" cy="2602675"/>
          </a:xfrm>
          <a:prstGeom prst="rect">
            <a:avLst/>
          </a:prstGeom>
          <a:noFill/>
          <a:ln>
            <a:noFill/>
          </a:ln>
        </p:spPr>
      </p:pic>
      <p:cxnSp>
        <p:nvCxnSpPr>
          <p:cNvPr id="114" name="Google Shape;114;p16"/>
          <p:cNvCxnSpPr>
            <a:stCxn id="111" idx="3"/>
            <a:endCxn id="112" idx="1"/>
          </p:cNvCxnSpPr>
          <p:nvPr/>
        </p:nvCxnSpPr>
        <p:spPr>
          <a:xfrm>
            <a:off x="3455226" y="3429000"/>
            <a:ext cx="1178400" cy="0"/>
          </a:xfrm>
          <a:prstGeom prst="straightConnector1">
            <a:avLst/>
          </a:prstGeom>
          <a:noFill/>
          <a:ln cap="flat" cmpd="sng" w="76200">
            <a:solidFill>
              <a:schemeClr val="dk2"/>
            </a:solidFill>
            <a:prstDash val="solid"/>
            <a:round/>
            <a:headEnd len="med" w="med" type="none"/>
            <a:tailEnd len="med" w="med" type="triangle"/>
          </a:ln>
        </p:spPr>
      </p:cxnSp>
      <p:cxnSp>
        <p:nvCxnSpPr>
          <p:cNvPr id="115" name="Google Shape;115;p16"/>
          <p:cNvCxnSpPr/>
          <p:nvPr/>
        </p:nvCxnSpPr>
        <p:spPr>
          <a:xfrm>
            <a:off x="7262038" y="3429013"/>
            <a:ext cx="1178400" cy="0"/>
          </a:xfrm>
          <a:prstGeom prst="straightConnector1">
            <a:avLst/>
          </a:prstGeom>
          <a:noFill/>
          <a:ln cap="flat" cmpd="sng" w="76200">
            <a:solidFill>
              <a:schemeClr val="dk2"/>
            </a:solidFill>
            <a:prstDash val="solid"/>
            <a:round/>
            <a:headEnd len="med" w="med" type="none"/>
            <a:tailEnd len="med" w="med" type="triangle"/>
          </a:ln>
        </p:spPr>
      </p:cxnSp>
      <p:sp>
        <p:nvSpPr>
          <p:cNvPr id="116" name="Google Shape;116;p16"/>
          <p:cNvSpPr txBox="1"/>
          <p:nvPr/>
        </p:nvSpPr>
        <p:spPr>
          <a:xfrm>
            <a:off x="914400" y="4851000"/>
            <a:ext cx="25407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Inputs and prep work from automated systems</a:t>
            </a:r>
            <a:endParaRPr sz="1600">
              <a:solidFill>
                <a:srgbClr val="172937"/>
              </a:solidFill>
              <a:latin typeface="Roboto"/>
              <a:ea typeface="Roboto"/>
              <a:cs typeface="Roboto"/>
              <a:sym typeface="Roboto"/>
            </a:endParaRPr>
          </a:p>
        </p:txBody>
      </p:sp>
      <p:sp>
        <p:nvSpPr>
          <p:cNvPr id="117" name="Google Shape;117;p16"/>
          <p:cNvSpPr txBox="1"/>
          <p:nvPr/>
        </p:nvSpPr>
        <p:spPr>
          <a:xfrm>
            <a:off x="4664663" y="4851000"/>
            <a:ext cx="25407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Highly trained </a:t>
            </a:r>
            <a:r>
              <a:rPr lang="en-US" sz="1600">
                <a:solidFill>
                  <a:srgbClr val="172937"/>
                </a:solidFill>
                <a:latin typeface="Roboto"/>
                <a:ea typeface="Roboto"/>
                <a:cs typeface="Roboto"/>
                <a:sym typeface="Roboto"/>
              </a:rPr>
              <a:t>analyst</a:t>
            </a:r>
            <a:r>
              <a:rPr lang="en-US" sz="1600">
                <a:solidFill>
                  <a:srgbClr val="172937"/>
                </a:solidFill>
                <a:latin typeface="Roboto"/>
                <a:ea typeface="Roboto"/>
                <a:cs typeface="Roboto"/>
                <a:sym typeface="Roboto"/>
              </a:rPr>
              <a:t> doing end-to-end work</a:t>
            </a:r>
            <a:endParaRPr sz="1600">
              <a:solidFill>
                <a:srgbClr val="172937"/>
              </a:solidFill>
              <a:latin typeface="Roboto"/>
              <a:ea typeface="Roboto"/>
              <a:cs typeface="Roboto"/>
              <a:sym typeface="Roboto"/>
            </a:endParaRPr>
          </a:p>
        </p:txBody>
      </p:sp>
      <p:sp>
        <p:nvSpPr>
          <p:cNvPr id="118" name="Google Shape;118;p16"/>
          <p:cNvSpPr txBox="1"/>
          <p:nvPr/>
        </p:nvSpPr>
        <p:spPr>
          <a:xfrm>
            <a:off x="8497100" y="4851000"/>
            <a:ext cx="25407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Finished product ready to send to a client</a:t>
            </a:r>
            <a:endParaRPr sz="1600">
              <a:solidFill>
                <a:srgbClr val="172937"/>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17"/>
          <p:cNvSpPr txBox="1"/>
          <p:nvPr/>
        </p:nvSpPr>
        <p:spPr>
          <a:xfrm>
            <a:off x="914400" y="503050"/>
            <a:ext cx="11277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The Solution: Assembly Lines</a:t>
            </a:r>
            <a:endParaRPr b="1" i="0" sz="1800" u="none" cap="none" strike="noStrike">
              <a:solidFill>
                <a:srgbClr val="172937"/>
              </a:solidFill>
              <a:latin typeface="Montserrat"/>
              <a:ea typeface="Montserrat"/>
              <a:cs typeface="Montserrat"/>
              <a:sym typeface="Montserrat"/>
            </a:endParaRPr>
          </a:p>
        </p:txBody>
      </p:sp>
      <p:pic>
        <p:nvPicPr>
          <p:cNvPr id="124" name="Google Shape;124;p17"/>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125" name="Google Shape;125;p17"/>
          <p:cNvPicPr preferRelativeResize="0"/>
          <p:nvPr/>
        </p:nvPicPr>
        <p:blipFill>
          <a:blip r:embed="rId5">
            <a:alphaModFix/>
          </a:blip>
          <a:stretch>
            <a:fillRect/>
          </a:stretch>
        </p:blipFill>
        <p:spPr>
          <a:xfrm>
            <a:off x="786075" y="2842468"/>
            <a:ext cx="1173100" cy="1173074"/>
          </a:xfrm>
          <a:prstGeom prst="rect">
            <a:avLst/>
          </a:prstGeom>
          <a:noFill/>
          <a:ln>
            <a:noFill/>
          </a:ln>
        </p:spPr>
      </p:pic>
      <p:pic>
        <p:nvPicPr>
          <p:cNvPr id="126" name="Google Shape;126;p17"/>
          <p:cNvPicPr preferRelativeResize="0"/>
          <p:nvPr/>
        </p:nvPicPr>
        <p:blipFill>
          <a:blip r:embed="rId6">
            <a:alphaModFix/>
          </a:blip>
          <a:stretch>
            <a:fillRect/>
          </a:stretch>
        </p:blipFill>
        <p:spPr>
          <a:xfrm>
            <a:off x="2583126" y="2842450"/>
            <a:ext cx="1173100" cy="1173100"/>
          </a:xfrm>
          <a:prstGeom prst="rect">
            <a:avLst/>
          </a:prstGeom>
          <a:noFill/>
          <a:ln>
            <a:noFill/>
          </a:ln>
        </p:spPr>
      </p:pic>
      <p:pic>
        <p:nvPicPr>
          <p:cNvPr id="127" name="Google Shape;127;p17"/>
          <p:cNvPicPr preferRelativeResize="0"/>
          <p:nvPr/>
        </p:nvPicPr>
        <p:blipFill>
          <a:blip r:embed="rId7">
            <a:alphaModFix/>
          </a:blip>
          <a:stretch>
            <a:fillRect/>
          </a:stretch>
        </p:blipFill>
        <p:spPr>
          <a:xfrm>
            <a:off x="4380175" y="1454211"/>
            <a:ext cx="1173100" cy="1173115"/>
          </a:xfrm>
          <a:prstGeom prst="rect">
            <a:avLst/>
          </a:prstGeom>
          <a:noFill/>
          <a:ln>
            <a:noFill/>
          </a:ln>
        </p:spPr>
      </p:pic>
      <p:pic>
        <p:nvPicPr>
          <p:cNvPr id="128" name="Google Shape;128;p17"/>
          <p:cNvPicPr preferRelativeResize="0"/>
          <p:nvPr/>
        </p:nvPicPr>
        <p:blipFill>
          <a:blip r:embed="rId8">
            <a:alphaModFix/>
          </a:blip>
          <a:stretch>
            <a:fillRect/>
          </a:stretch>
        </p:blipFill>
        <p:spPr>
          <a:xfrm>
            <a:off x="9771325" y="2804350"/>
            <a:ext cx="1173100" cy="1173100"/>
          </a:xfrm>
          <a:prstGeom prst="rect">
            <a:avLst/>
          </a:prstGeom>
          <a:noFill/>
          <a:ln>
            <a:noFill/>
          </a:ln>
        </p:spPr>
      </p:pic>
      <p:pic>
        <p:nvPicPr>
          <p:cNvPr id="129" name="Google Shape;129;p17"/>
          <p:cNvPicPr preferRelativeResize="0"/>
          <p:nvPr/>
        </p:nvPicPr>
        <p:blipFill>
          <a:blip r:embed="rId7">
            <a:alphaModFix/>
          </a:blip>
          <a:stretch>
            <a:fillRect/>
          </a:stretch>
        </p:blipFill>
        <p:spPr>
          <a:xfrm>
            <a:off x="4380175" y="2842436"/>
            <a:ext cx="1173100" cy="1173115"/>
          </a:xfrm>
          <a:prstGeom prst="rect">
            <a:avLst/>
          </a:prstGeom>
          <a:noFill/>
          <a:ln>
            <a:noFill/>
          </a:ln>
        </p:spPr>
      </p:pic>
      <p:pic>
        <p:nvPicPr>
          <p:cNvPr id="130" name="Google Shape;130;p17"/>
          <p:cNvPicPr preferRelativeResize="0"/>
          <p:nvPr/>
        </p:nvPicPr>
        <p:blipFill>
          <a:blip r:embed="rId7">
            <a:alphaModFix/>
          </a:blip>
          <a:stretch>
            <a:fillRect/>
          </a:stretch>
        </p:blipFill>
        <p:spPr>
          <a:xfrm>
            <a:off x="4380175" y="4230661"/>
            <a:ext cx="1173100" cy="1173115"/>
          </a:xfrm>
          <a:prstGeom prst="rect">
            <a:avLst/>
          </a:prstGeom>
          <a:noFill/>
          <a:ln>
            <a:noFill/>
          </a:ln>
        </p:spPr>
      </p:pic>
      <p:pic>
        <p:nvPicPr>
          <p:cNvPr id="131" name="Google Shape;131;p17"/>
          <p:cNvPicPr preferRelativeResize="0"/>
          <p:nvPr/>
        </p:nvPicPr>
        <p:blipFill>
          <a:blip r:embed="rId6">
            <a:alphaModFix/>
          </a:blip>
          <a:stretch>
            <a:fillRect/>
          </a:stretch>
        </p:blipFill>
        <p:spPr>
          <a:xfrm>
            <a:off x="6177226" y="2804350"/>
            <a:ext cx="1173100" cy="1173100"/>
          </a:xfrm>
          <a:prstGeom prst="rect">
            <a:avLst/>
          </a:prstGeom>
          <a:noFill/>
          <a:ln>
            <a:noFill/>
          </a:ln>
        </p:spPr>
      </p:pic>
      <p:pic>
        <p:nvPicPr>
          <p:cNvPr id="132" name="Google Shape;132;p17"/>
          <p:cNvPicPr preferRelativeResize="0"/>
          <p:nvPr/>
        </p:nvPicPr>
        <p:blipFill>
          <a:blip r:embed="rId7">
            <a:alphaModFix/>
          </a:blip>
          <a:stretch>
            <a:fillRect/>
          </a:stretch>
        </p:blipFill>
        <p:spPr>
          <a:xfrm>
            <a:off x="7974275" y="2842436"/>
            <a:ext cx="1173100" cy="1173115"/>
          </a:xfrm>
          <a:prstGeom prst="rect">
            <a:avLst/>
          </a:prstGeom>
          <a:noFill/>
          <a:ln>
            <a:noFill/>
          </a:ln>
        </p:spPr>
      </p:pic>
      <p:cxnSp>
        <p:nvCxnSpPr>
          <p:cNvPr id="133" name="Google Shape;133;p17"/>
          <p:cNvCxnSpPr/>
          <p:nvPr/>
        </p:nvCxnSpPr>
        <p:spPr>
          <a:xfrm>
            <a:off x="2023351" y="3429012"/>
            <a:ext cx="495600" cy="0"/>
          </a:xfrm>
          <a:prstGeom prst="straightConnector1">
            <a:avLst/>
          </a:prstGeom>
          <a:noFill/>
          <a:ln cap="flat" cmpd="sng" w="38100">
            <a:solidFill>
              <a:schemeClr val="dk2"/>
            </a:solidFill>
            <a:prstDash val="solid"/>
            <a:round/>
            <a:headEnd len="med" w="med" type="none"/>
            <a:tailEnd len="med" w="med" type="triangle"/>
          </a:ln>
        </p:spPr>
      </p:cxnSp>
      <p:cxnSp>
        <p:nvCxnSpPr>
          <p:cNvPr id="134" name="Google Shape;134;p17"/>
          <p:cNvCxnSpPr/>
          <p:nvPr/>
        </p:nvCxnSpPr>
        <p:spPr>
          <a:xfrm>
            <a:off x="3820401" y="3428987"/>
            <a:ext cx="495600" cy="0"/>
          </a:xfrm>
          <a:prstGeom prst="straightConnector1">
            <a:avLst/>
          </a:prstGeom>
          <a:noFill/>
          <a:ln cap="flat" cmpd="sng" w="38100">
            <a:solidFill>
              <a:schemeClr val="dk2"/>
            </a:solidFill>
            <a:prstDash val="solid"/>
            <a:round/>
            <a:headEnd len="med" w="med" type="none"/>
            <a:tailEnd len="med" w="med" type="triangle"/>
          </a:ln>
        </p:spPr>
      </p:cxnSp>
      <p:cxnSp>
        <p:nvCxnSpPr>
          <p:cNvPr id="135" name="Google Shape;135;p17"/>
          <p:cNvCxnSpPr/>
          <p:nvPr/>
        </p:nvCxnSpPr>
        <p:spPr>
          <a:xfrm>
            <a:off x="5617451" y="3428999"/>
            <a:ext cx="495600" cy="0"/>
          </a:xfrm>
          <a:prstGeom prst="straightConnector1">
            <a:avLst/>
          </a:prstGeom>
          <a:noFill/>
          <a:ln cap="flat" cmpd="sng" w="38100">
            <a:solidFill>
              <a:schemeClr val="dk2"/>
            </a:solidFill>
            <a:prstDash val="solid"/>
            <a:round/>
            <a:headEnd len="med" w="med" type="none"/>
            <a:tailEnd len="med" w="med" type="triangle"/>
          </a:ln>
        </p:spPr>
      </p:cxnSp>
      <p:cxnSp>
        <p:nvCxnSpPr>
          <p:cNvPr id="136" name="Google Shape;136;p17"/>
          <p:cNvCxnSpPr/>
          <p:nvPr/>
        </p:nvCxnSpPr>
        <p:spPr>
          <a:xfrm>
            <a:off x="7414501" y="3428999"/>
            <a:ext cx="495600" cy="0"/>
          </a:xfrm>
          <a:prstGeom prst="straightConnector1">
            <a:avLst/>
          </a:prstGeom>
          <a:noFill/>
          <a:ln cap="flat" cmpd="sng" w="38100">
            <a:solidFill>
              <a:schemeClr val="dk2"/>
            </a:solidFill>
            <a:prstDash val="solid"/>
            <a:round/>
            <a:headEnd len="med" w="med" type="none"/>
            <a:tailEnd len="med" w="med" type="triangle"/>
          </a:ln>
        </p:spPr>
      </p:cxnSp>
      <p:cxnSp>
        <p:nvCxnSpPr>
          <p:cNvPr id="137" name="Google Shape;137;p17"/>
          <p:cNvCxnSpPr/>
          <p:nvPr/>
        </p:nvCxnSpPr>
        <p:spPr>
          <a:xfrm>
            <a:off x="9211551" y="3428999"/>
            <a:ext cx="495600" cy="0"/>
          </a:xfrm>
          <a:prstGeom prst="straightConnector1">
            <a:avLst/>
          </a:prstGeom>
          <a:noFill/>
          <a:ln cap="flat" cmpd="sng" w="38100">
            <a:solidFill>
              <a:schemeClr val="dk2"/>
            </a:solidFill>
            <a:prstDash val="solid"/>
            <a:round/>
            <a:headEnd len="med" w="med" type="none"/>
            <a:tailEnd len="med" w="med" type="triangle"/>
          </a:ln>
        </p:spPr>
      </p:cxnSp>
      <p:cxnSp>
        <p:nvCxnSpPr>
          <p:cNvPr id="138" name="Google Shape;138;p17"/>
          <p:cNvCxnSpPr>
            <a:stCxn id="126" idx="0"/>
            <a:endCxn id="127" idx="1"/>
          </p:cNvCxnSpPr>
          <p:nvPr/>
        </p:nvCxnSpPr>
        <p:spPr>
          <a:xfrm flipH="1" rot="10800000">
            <a:off x="3169675" y="2040850"/>
            <a:ext cx="1210500" cy="801600"/>
          </a:xfrm>
          <a:prstGeom prst="straightConnector1">
            <a:avLst/>
          </a:prstGeom>
          <a:noFill/>
          <a:ln cap="flat" cmpd="sng" w="38100">
            <a:solidFill>
              <a:schemeClr val="dk2"/>
            </a:solidFill>
            <a:prstDash val="solid"/>
            <a:round/>
            <a:headEnd len="med" w="med" type="none"/>
            <a:tailEnd len="med" w="med" type="triangle"/>
          </a:ln>
        </p:spPr>
      </p:cxnSp>
      <p:cxnSp>
        <p:nvCxnSpPr>
          <p:cNvPr id="139" name="Google Shape;139;p17"/>
          <p:cNvCxnSpPr>
            <a:stCxn id="126" idx="2"/>
            <a:endCxn id="130" idx="1"/>
          </p:cNvCxnSpPr>
          <p:nvPr/>
        </p:nvCxnSpPr>
        <p:spPr>
          <a:xfrm>
            <a:off x="3169675" y="4015549"/>
            <a:ext cx="1210500" cy="801600"/>
          </a:xfrm>
          <a:prstGeom prst="straightConnector1">
            <a:avLst/>
          </a:prstGeom>
          <a:noFill/>
          <a:ln cap="flat" cmpd="sng" w="38100">
            <a:solidFill>
              <a:schemeClr val="dk2"/>
            </a:solidFill>
            <a:prstDash val="solid"/>
            <a:round/>
            <a:headEnd len="med" w="med" type="none"/>
            <a:tailEnd len="med" w="med" type="triangle"/>
          </a:ln>
        </p:spPr>
      </p:cxnSp>
      <p:cxnSp>
        <p:nvCxnSpPr>
          <p:cNvPr id="140" name="Google Shape;140;p17"/>
          <p:cNvCxnSpPr>
            <a:stCxn id="127" idx="3"/>
            <a:endCxn id="131" idx="0"/>
          </p:cNvCxnSpPr>
          <p:nvPr/>
        </p:nvCxnSpPr>
        <p:spPr>
          <a:xfrm>
            <a:off x="5553275" y="2040768"/>
            <a:ext cx="1210500" cy="763500"/>
          </a:xfrm>
          <a:prstGeom prst="straightConnector1">
            <a:avLst/>
          </a:prstGeom>
          <a:noFill/>
          <a:ln cap="flat" cmpd="sng" w="38100">
            <a:solidFill>
              <a:schemeClr val="dk2"/>
            </a:solidFill>
            <a:prstDash val="solid"/>
            <a:round/>
            <a:headEnd len="med" w="med" type="none"/>
            <a:tailEnd len="med" w="med" type="triangle"/>
          </a:ln>
        </p:spPr>
      </p:cxnSp>
      <p:cxnSp>
        <p:nvCxnSpPr>
          <p:cNvPr id="141" name="Google Shape;141;p17"/>
          <p:cNvCxnSpPr>
            <a:stCxn id="130" idx="3"/>
            <a:endCxn id="131" idx="2"/>
          </p:cNvCxnSpPr>
          <p:nvPr/>
        </p:nvCxnSpPr>
        <p:spPr>
          <a:xfrm flipH="1" rot="10800000">
            <a:off x="5553275" y="3977518"/>
            <a:ext cx="1210500" cy="839700"/>
          </a:xfrm>
          <a:prstGeom prst="straightConnector1">
            <a:avLst/>
          </a:prstGeom>
          <a:noFill/>
          <a:ln cap="flat" cmpd="sng" w="38100">
            <a:solidFill>
              <a:schemeClr val="dk2"/>
            </a:solidFill>
            <a:prstDash val="solid"/>
            <a:round/>
            <a:headEnd len="med" w="med" type="none"/>
            <a:tailEnd len="med" w="med" type="triangle"/>
          </a:ln>
        </p:spPr>
      </p:cxnSp>
      <p:sp>
        <p:nvSpPr>
          <p:cNvPr id="142" name="Google Shape;142;p17"/>
          <p:cNvSpPr txBox="1"/>
          <p:nvPr/>
        </p:nvSpPr>
        <p:spPr>
          <a:xfrm>
            <a:off x="786075" y="5285300"/>
            <a:ext cx="25407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Inputs and prep work from automated systems</a:t>
            </a:r>
            <a:endParaRPr sz="1600">
              <a:solidFill>
                <a:srgbClr val="172937"/>
              </a:solidFill>
              <a:latin typeface="Roboto"/>
              <a:ea typeface="Roboto"/>
              <a:cs typeface="Roboto"/>
              <a:sym typeface="Roboto"/>
            </a:endParaRPr>
          </a:p>
        </p:txBody>
      </p:sp>
      <p:sp>
        <p:nvSpPr>
          <p:cNvPr id="143" name="Google Shape;143;p17"/>
          <p:cNvSpPr txBox="1"/>
          <p:nvPr/>
        </p:nvSpPr>
        <p:spPr>
          <a:xfrm>
            <a:off x="3924975" y="5751825"/>
            <a:ext cx="25407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Mixed workflow of small human tasks and automated systems</a:t>
            </a:r>
            <a:endParaRPr sz="1600">
              <a:solidFill>
                <a:srgbClr val="172937"/>
              </a:solidFill>
              <a:latin typeface="Roboto"/>
              <a:ea typeface="Roboto"/>
              <a:cs typeface="Roboto"/>
              <a:sym typeface="Roboto"/>
            </a:endParaRPr>
          </a:p>
        </p:txBody>
      </p:sp>
      <p:sp>
        <p:nvSpPr>
          <p:cNvPr id="144" name="Google Shape;144;p17"/>
          <p:cNvSpPr txBox="1"/>
          <p:nvPr/>
        </p:nvSpPr>
        <p:spPr>
          <a:xfrm>
            <a:off x="8189000" y="4460075"/>
            <a:ext cx="2226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172937"/>
                </a:solidFill>
                <a:latin typeface="Roboto"/>
                <a:ea typeface="Roboto"/>
                <a:cs typeface="Roboto"/>
                <a:sym typeface="Roboto"/>
              </a:rPr>
              <a:t>Final human quality review before sending to a client</a:t>
            </a:r>
            <a:endParaRPr sz="1600">
              <a:solidFill>
                <a:srgbClr val="172937"/>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8"/>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Solution Goals</a:t>
            </a:r>
            <a:endParaRPr b="1" i="0" sz="1800" u="none" cap="none" strike="noStrike">
              <a:solidFill>
                <a:srgbClr val="172937"/>
              </a:solidFill>
              <a:latin typeface="Montserrat"/>
              <a:ea typeface="Montserrat"/>
              <a:cs typeface="Montserrat"/>
              <a:sym typeface="Montserrat"/>
            </a:endParaRPr>
          </a:p>
        </p:txBody>
      </p:sp>
      <p:sp>
        <p:nvSpPr>
          <p:cNvPr id="150" name="Google Shape;150;p18"/>
          <p:cNvSpPr txBox="1"/>
          <p:nvPr/>
        </p:nvSpPr>
        <p:spPr>
          <a:xfrm>
            <a:off x="914400" y="1664208"/>
            <a:ext cx="9490200" cy="34047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Define the whole workflow process end-to-end in code </a:t>
            </a:r>
            <a:endParaRPr sz="2800">
              <a:solidFill>
                <a:srgbClr val="172937"/>
              </a:solidFill>
              <a:latin typeface="Roboto"/>
              <a:ea typeface="Roboto"/>
              <a:cs typeface="Roboto"/>
              <a:sym typeface="Roboto"/>
            </a:endParaRPr>
          </a:p>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Make it easy to call a human task</a:t>
            </a:r>
            <a:endParaRPr sz="2800">
              <a:solidFill>
                <a:srgbClr val="172937"/>
              </a:solidFill>
              <a:latin typeface="Roboto"/>
              <a:ea typeface="Roboto"/>
              <a:cs typeface="Roboto"/>
              <a:sym typeface="Roboto"/>
            </a:endParaRPr>
          </a:p>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Small, reusable human tasks</a:t>
            </a:r>
            <a:endParaRPr sz="2800">
              <a:solidFill>
                <a:srgbClr val="172937"/>
              </a:solidFill>
              <a:latin typeface="Roboto"/>
              <a:ea typeface="Roboto"/>
              <a:cs typeface="Roboto"/>
              <a:sym typeface="Roboto"/>
            </a:endParaRPr>
          </a:p>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Parallelize work where possible</a:t>
            </a:r>
            <a:endParaRPr sz="2800">
              <a:solidFill>
                <a:srgbClr val="172937"/>
              </a:solidFill>
              <a:latin typeface="Roboto"/>
              <a:ea typeface="Roboto"/>
              <a:cs typeface="Roboto"/>
              <a:sym typeface="Roboto"/>
            </a:endParaRPr>
          </a:p>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Handle deduplication</a:t>
            </a:r>
            <a:endParaRPr sz="2800">
              <a:solidFill>
                <a:srgbClr val="172937"/>
              </a:solidFill>
              <a:latin typeface="Roboto"/>
              <a:ea typeface="Roboto"/>
              <a:cs typeface="Roboto"/>
              <a:sym typeface="Roboto"/>
            </a:endParaRPr>
          </a:p>
          <a:p>
            <a:pPr indent="-406400" lvl="0" marL="457200" rtl="0" algn="l">
              <a:lnSpc>
                <a:spcPct val="115000"/>
              </a:lnSpc>
              <a:spcBef>
                <a:spcPts val="0"/>
              </a:spcBef>
              <a:spcAft>
                <a:spcPts val="0"/>
              </a:spcAft>
              <a:buClr>
                <a:srgbClr val="172937"/>
              </a:buClr>
              <a:buSzPts val="2800"/>
              <a:buFont typeface="Roboto"/>
              <a:buChar char="●"/>
            </a:pPr>
            <a:r>
              <a:rPr lang="en-US" sz="2800">
                <a:solidFill>
                  <a:srgbClr val="172937"/>
                </a:solidFill>
                <a:latin typeface="Roboto"/>
                <a:ea typeface="Roboto"/>
                <a:cs typeface="Roboto"/>
                <a:sym typeface="Roboto"/>
              </a:rPr>
              <a:t>Don’t re-do work</a:t>
            </a:r>
            <a:endParaRPr sz="2800">
              <a:solidFill>
                <a:srgbClr val="172937"/>
              </a:solidFill>
              <a:latin typeface="Roboto"/>
              <a:ea typeface="Roboto"/>
              <a:cs typeface="Roboto"/>
              <a:sym typeface="Roboto"/>
            </a:endParaRPr>
          </a:p>
          <a:p>
            <a:pPr indent="0" lvl="0" marL="0" rtl="0" algn="l">
              <a:lnSpc>
                <a:spcPct val="115000"/>
              </a:lnSpc>
              <a:spcBef>
                <a:spcPts val="0"/>
              </a:spcBef>
              <a:spcAft>
                <a:spcPts val="0"/>
              </a:spcAft>
              <a:buNone/>
            </a:pPr>
            <a:r>
              <a:t/>
            </a:r>
            <a:endParaRPr sz="1600">
              <a:solidFill>
                <a:srgbClr val="172937"/>
              </a:solidFill>
              <a:latin typeface="Roboto"/>
              <a:ea typeface="Roboto"/>
              <a:cs typeface="Roboto"/>
              <a:sym typeface="Roboto"/>
            </a:endParaRPr>
          </a:p>
        </p:txBody>
      </p:sp>
      <p:pic>
        <p:nvPicPr>
          <p:cNvPr id="151" name="Google Shape;151;p18"/>
          <p:cNvPicPr preferRelativeResize="0"/>
          <p:nvPr/>
        </p:nvPicPr>
        <p:blipFill>
          <a:blip r:embed="rId4">
            <a:alphaModFix/>
          </a:blip>
          <a:stretch>
            <a:fillRect/>
          </a:stretch>
        </p:blipFill>
        <p:spPr>
          <a:xfrm>
            <a:off x="11055023" y="5285298"/>
            <a:ext cx="891540" cy="137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19"/>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High Level Design</a:t>
            </a:r>
            <a:endParaRPr b="1" i="0" sz="1800" u="none" cap="none" strike="noStrike">
              <a:solidFill>
                <a:srgbClr val="172937"/>
              </a:solidFill>
              <a:latin typeface="Montserrat"/>
              <a:ea typeface="Montserrat"/>
              <a:cs typeface="Montserrat"/>
              <a:sym typeface="Montserrat"/>
            </a:endParaRPr>
          </a:p>
        </p:txBody>
      </p:sp>
      <p:pic>
        <p:nvPicPr>
          <p:cNvPr id="157" name="Google Shape;157;p19"/>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158" name="Google Shape;158;p19"/>
          <p:cNvPicPr preferRelativeResize="0"/>
          <p:nvPr/>
        </p:nvPicPr>
        <p:blipFill>
          <a:blip r:embed="rId5">
            <a:alphaModFix/>
          </a:blip>
          <a:stretch>
            <a:fillRect/>
          </a:stretch>
        </p:blipFill>
        <p:spPr>
          <a:xfrm>
            <a:off x="914400" y="1595099"/>
            <a:ext cx="1795800" cy="1795800"/>
          </a:xfrm>
          <a:prstGeom prst="rect">
            <a:avLst/>
          </a:prstGeom>
          <a:noFill/>
          <a:ln>
            <a:noFill/>
          </a:ln>
        </p:spPr>
      </p:pic>
      <p:sp>
        <p:nvSpPr>
          <p:cNvPr id="159" name="Google Shape;159;p19"/>
          <p:cNvSpPr txBox="1"/>
          <p:nvPr/>
        </p:nvSpPr>
        <p:spPr>
          <a:xfrm>
            <a:off x="914400" y="3651950"/>
            <a:ext cx="17958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Temporal Workflows</a:t>
            </a:r>
            <a:endParaRPr sz="1600">
              <a:solidFill>
                <a:srgbClr val="172937"/>
              </a:solidFill>
              <a:latin typeface="Roboto"/>
              <a:ea typeface="Roboto"/>
              <a:cs typeface="Roboto"/>
              <a:sym typeface="Roboto"/>
            </a:endParaRPr>
          </a:p>
        </p:txBody>
      </p:sp>
      <p:sp>
        <p:nvSpPr>
          <p:cNvPr id="160" name="Google Shape;160;p19"/>
          <p:cNvSpPr/>
          <p:nvPr/>
        </p:nvSpPr>
        <p:spPr>
          <a:xfrm>
            <a:off x="5693750" y="1651688"/>
            <a:ext cx="1393675" cy="16826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Database</a:t>
            </a:r>
            <a:endParaRPr>
              <a:latin typeface="Calibri"/>
              <a:ea typeface="Calibri"/>
              <a:cs typeface="Calibri"/>
              <a:sym typeface="Calibri"/>
            </a:endParaRPr>
          </a:p>
        </p:txBody>
      </p:sp>
      <p:sp>
        <p:nvSpPr>
          <p:cNvPr id="161" name="Google Shape;161;p19"/>
          <p:cNvSpPr/>
          <p:nvPr/>
        </p:nvSpPr>
        <p:spPr>
          <a:xfrm>
            <a:off x="3543375" y="2135875"/>
            <a:ext cx="1317550" cy="7143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Submit</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Task Activity</a:t>
            </a:r>
            <a:endParaRPr>
              <a:latin typeface="Calibri"/>
              <a:ea typeface="Calibri"/>
              <a:cs typeface="Calibri"/>
              <a:sym typeface="Calibri"/>
            </a:endParaRPr>
          </a:p>
        </p:txBody>
      </p:sp>
      <p:sp>
        <p:nvSpPr>
          <p:cNvPr id="162" name="Google Shape;162;p19"/>
          <p:cNvSpPr/>
          <p:nvPr/>
        </p:nvSpPr>
        <p:spPr>
          <a:xfrm>
            <a:off x="5574811" y="4113100"/>
            <a:ext cx="1631556" cy="159764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API</a:t>
            </a:r>
            <a:endParaRPr>
              <a:latin typeface="Calibri"/>
              <a:ea typeface="Calibri"/>
              <a:cs typeface="Calibri"/>
              <a:sym typeface="Calibri"/>
            </a:endParaRPr>
          </a:p>
        </p:txBody>
      </p:sp>
      <p:sp>
        <p:nvSpPr>
          <p:cNvPr id="163" name="Google Shape;163;p19"/>
          <p:cNvSpPr/>
          <p:nvPr/>
        </p:nvSpPr>
        <p:spPr>
          <a:xfrm>
            <a:off x="3176575" y="3390900"/>
            <a:ext cx="2050800" cy="1164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Task Complete Signal</a:t>
            </a:r>
            <a:endParaRPr>
              <a:latin typeface="Calibri"/>
              <a:ea typeface="Calibri"/>
              <a:cs typeface="Calibri"/>
              <a:sym typeface="Calibri"/>
            </a:endParaRPr>
          </a:p>
        </p:txBody>
      </p:sp>
      <p:cxnSp>
        <p:nvCxnSpPr>
          <p:cNvPr id="164" name="Google Shape;164;p19"/>
          <p:cNvCxnSpPr>
            <a:stCxn id="158" idx="3"/>
            <a:endCxn id="161" idx="1"/>
          </p:cNvCxnSpPr>
          <p:nvPr/>
        </p:nvCxnSpPr>
        <p:spPr>
          <a:xfrm>
            <a:off x="2710200" y="2492999"/>
            <a:ext cx="833100" cy="0"/>
          </a:xfrm>
          <a:prstGeom prst="straightConnector1">
            <a:avLst/>
          </a:prstGeom>
          <a:noFill/>
          <a:ln cap="flat" cmpd="sng" w="38100">
            <a:solidFill>
              <a:schemeClr val="dk2"/>
            </a:solidFill>
            <a:prstDash val="solid"/>
            <a:round/>
            <a:headEnd len="med" w="med" type="none"/>
            <a:tailEnd len="med" w="med" type="triangle"/>
          </a:ln>
        </p:spPr>
      </p:cxnSp>
      <p:cxnSp>
        <p:nvCxnSpPr>
          <p:cNvPr id="165" name="Google Shape;165;p19"/>
          <p:cNvCxnSpPr>
            <a:stCxn id="161" idx="3"/>
            <a:endCxn id="160" idx="2"/>
          </p:cNvCxnSpPr>
          <p:nvPr/>
        </p:nvCxnSpPr>
        <p:spPr>
          <a:xfrm>
            <a:off x="4860925" y="2493025"/>
            <a:ext cx="832800" cy="0"/>
          </a:xfrm>
          <a:prstGeom prst="straightConnector1">
            <a:avLst/>
          </a:prstGeom>
          <a:noFill/>
          <a:ln cap="flat" cmpd="sng" w="38100">
            <a:solidFill>
              <a:schemeClr val="dk2"/>
            </a:solidFill>
            <a:prstDash val="solid"/>
            <a:round/>
            <a:headEnd len="med" w="med" type="none"/>
            <a:tailEnd len="med" w="med" type="triangle"/>
          </a:ln>
        </p:spPr>
      </p:cxnSp>
      <p:cxnSp>
        <p:nvCxnSpPr>
          <p:cNvPr id="166" name="Google Shape;166;p19"/>
          <p:cNvCxnSpPr/>
          <p:nvPr/>
        </p:nvCxnSpPr>
        <p:spPr>
          <a:xfrm rot="10800000">
            <a:off x="4741875" y="4249075"/>
            <a:ext cx="875400" cy="492900"/>
          </a:xfrm>
          <a:prstGeom prst="straightConnector1">
            <a:avLst/>
          </a:prstGeom>
          <a:noFill/>
          <a:ln cap="flat" cmpd="sng" w="38100">
            <a:solidFill>
              <a:schemeClr val="dk2"/>
            </a:solidFill>
            <a:prstDash val="solid"/>
            <a:round/>
            <a:headEnd len="med" w="med" type="none"/>
            <a:tailEnd len="med" w="med" type="triangle"/>
          </a:ln>
        </p:spPr>
      </p:cxnSp>
      <p:cxnSp>
        <p:nvCxnSpPr>
          <p:cNvPr id="167" name="Google Shape;167;p19"/>
          <p:cNvCxnSpPr/>
          <p:nvPr/>
        </p:nvCxnSpPr>
        <p:spPr>
          <a:xfrm rot="10800000">
            <a:off x="2532475" y="3042400"/>
            <a:ext cx="1198200" cy="628800"/>
          </a:xfrm>
          <a:prstGeom prst="straightConnector1">
            <a:avLst/>
          </a:prstGeom>
          <a:noFill/>
          <a:ln cap="flat" cmpd="sng" w="38100">
            <a:solidFill>
              <a:schemeClr val="dk2"/>
            </a:solidFill>
            <a:prstDash val="solid"/>
            <a:round/>
            <a:headEnd len="med" w="med" type="none"/>
            <a:tailEnd len="med" w="med" type="triangle"/>
          </a:ln>
        </p:spPr>
      </p:cxnSp>
      <p:cxnSp>
        <p:nvCxnSpPr>
          <p:cNvPr id="168" name="Google Shape;168;p19"/>
          <p:cNvCxnSpPr>
            <a:stCxn id="160" idx="3"/>
            <a:endCxn id="162" idx="3"/>
          </p:cNvCxnSpPr>
          <p:nvPr/>
        </p:nvCxnSpPr>
        <p:spPr>
          <a:xfrm>
            <a:off x="6390588" y="3334313"/>
            <a:ext cx="0" cy="870000"/>
          </a:xfrm>
          <a:prstGeom prst="straightConnector1">
            <a:avLst/>
          </a:prstGeom>
          <a:noFill/>
          <a:ln cap="flat" cmpd="sng" w="38100">
            <a:solidFill>
              <a:schemeClr val="dk2"/>
            </a:solidFill>
            <a:prstDash val="solid"/>
            <a:round/>
            <a:headEnd len="med" w="med" type="triangle"/>
            <a:tailEnd len="med" w="med" type="triangle"/>
          </a:ln>
        </p:spPr>
      </p:cxnSp>
      <p:sp>
        <p:nvSpPr>
          <p:cNvPr id="169" name="Google Shape;169;p19"/>
          <p:cNvSpPr/>
          <p:nvPr/>
        </p:nvSpPr>
        <p:spPr>
          <a:xfrm>
            <a:off x="8702000" y="4158625"/>
            <a:ext cx="1453200" cy="1506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Human Tasks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Frontend</a:t>
            </a:r>
            <a:endParaRPr>
              <a:latin typeface="Calibri"/>
              <a:ea typeface="Calibri"/>
              <a:cs typeface="Calibri"/>
              <a:sym typeface="Calibri"/>
            </a:endParaRPr>
          </a:p>
        </p:txBody>
      </p:sp>
      <p:cxnSp>
        <p:nvCxnSpPr>
          <p:cNvPr id="170" name="Google Shape;170;p19"/>
          <p:cNvCxnSpPr>
            <a:stCxn id="162" idx="0"/>
            <a:endCxn id="169" idx="1"/>
          </p:cNvCxnSpPr>
          <p:nvPr/>
        </p:nvCxnSpPr>
        <p:spPr>
          <a:xfrm>
            <a:off x="7205008" y="4911922"/>
            <a:ext cx="1497000" cy="0"/>
          </a:xfrm>
          <a:prstGeom prst="straightConnector1">
            <a:avLst/>
          </a:prstGeom>
          <a:noFill/>
          <a:ln cap="flat" cmpd="sng" w="38100">
            <a:solidFill>
              <a:schemeClr val="dk2"/>
            </a:solidFill>
            <a:prstDash val="solid"/>
            <a:round/>
            <a:headEnd len="med" w="med" type="triangl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0"/>
          <p:cNvSpPr txBox="1"/>
          <p:nvPr/>
        </p:nvSpPr>
        <p:spPr>
          <a:xfrm>
            <a:off x="914400" y="503045"/>
            <a:ext cx="117474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4800"/>
              <a:buFont typeface="Lato Hairline"/>
              <a:buNone/>
            </a:pPr>
            <a:r>
              <a:rPr b="1" lang="en-US" sz="4800">
                <a:solidFill>
                  <a:srgbClr val="172937"/>
                </a:solidFill>
                <a:latin typeface="Montserrat"/>
                <a:ea typeface="Montserrat"/>
                <a:cs typeface="Montserrat"/>
                <a:sym typeface="Montserrat"/>
              </a:rPr>
              <a:t>Temporal Workflows</a:t>
            </a:r>
            <a:endParaRPr b="1" i="0" sz="1800" u="none" cap="none" strike="noStrike">
              <a:solidFill>
                <a:srgbClr val="172937"/>
              </a:solidFill>
              <a:latin typeface="Montserrat"/>
              <a:ea typeface="Montserrat"/>
              <a:cs typeface="Montserrat"/>
              <a:sym typeface="Montserrat"/>
            </a:endParaRPr>
          </a:p>
        </p:txBody>
      </p:sp>
      <p:pic>
        <p:nvPicPr>
          <p:cNvPr id="176" name="Google Shape;176;p20"/>
          <p:cNvPicPr preferRelativeResize="0"/>
          <p:nvPr/>
        </p:nvPicPr>
        <p:blipFill>
          <a:blip r:embed="rId4">
            <a:alphaModFix/>
          </a:blip>
          <a:stretch>
            <a:fillRect/>
          </a:stretch>
        </p:blipFill>
        <p:spPr>
          <a:xfrm>
            <a:off x="11055023" y="5285298"/>
            <a:ext cx="891540" cy="1371600"/>
          </a:xfrm>
          <a:prstGeom prst="rect">
            <a:avLst/>
          </a:prstGeom>
          <a:noFill/>
          <a:ln>
            <a:noFill/>
          </a:ln>
        </p:spPr>
      </p:pic>
      <p:pic>
        <p:nvPicPr>
          <p:cNvPr id="177" name="Google Shape;177;p20"/>
          <p:cNvPicPr preferRelativeResize="0"/>
          <p:nvPr/>
        </p:nvPicPr>
        <p:blipFill>
          <a:blip r:embed="rId5">
            <a:alphaModFix/>
          </a:blip>
          <a:stretch>
            <a:fillRect/>
          </a:stretch>
        </p:blipFill>
        <p:spPr>
          <a:xfrm>
            <a:off x="914400" y="1595099"/>
            <a:ext cx="1795800" cy="1795800"/>
          </a:xfrm>
          <a:prstGeom prst="rect">
            <a:avLst/>
          </a:prstGeom>
          <a:noFill/>
          <a:ln>
            <a:noFill/>
          </a:ln>
        </p:spPr>
      </p:pic>
      <p:pic>
        <p:nvPicPr>
          <p:cNvPr id="178" name="Google Shape;178;p20"/>
          <p:cNvPicPr preferRelativeResize="0"/>
          <p:nvPr/>
        </p:nvPicPr>
        <p:blipFill>
          <a:blip r:embed="rId5">
            <a:alphaModFix/>
          </a:blip>
          <a:stretch>
            <a:fillRect/>
          </a:stretch>
        </p:blipFill>
        <p:spPr>
          <a:xfrm>
            <a:off x="4311150" y="2357432"/>
            <a:ext cx="2143125" cy="2143125"/>
          </a:xfrm>
          <a:prstGeom prst="rect">
            <a:avLst/>
          </a:prstGeom>
          <a:noFill/>
          <a:ln>
            <a:noFill/>
          </a:ln>
        </p:spPr>
      </p:pic>
      <p:pic>
        <p:nvPicPr>
          <p:cNvPr id="179" name="Google Shape;179;p20"/>
          <p:cNvPicPr preferRelativeResize="0"/>
          <p:nvPr/>
        </p:nvPicPr>
        <p:blipFill>
          <a:blip r:embed="rId5">
            <a:alphaModFix/>
          </a:blip>
          <a:stretch>
            <a:fillRect/>
          </a:stretch>
        </p:blipFill>
        <p:spPr>
          <a:xfrm>
            <a:off x="8055225" y="3390907"/>
            <a:ext cx="2052642" cy="2052642"/>
          </a:xfrm>
          <a:prstGeom prst="rect">
            <a:avLst/>
          </a:prstGeom>
          <a:noFill/>
          <a:ln>
            <a:noFill/>
          </a:ln>
        </p:spPr>
      </p:pic>
      <p:sp>
        <p:nvSpPr>
          <p:cNvPr id="180" name="Google Shape;180;p20"/>
          <p:cNvSpPr txBox="1"/>
          <p:nvPr/>
        </p:nvSpPr>
        <p:spPr>
          <a:xfrm>
            <a:off x="914400" y="3651950"/>
            <a:ext cx="17958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Parent Workflow</a:t>
            </a:r>
            <a:endParaRPr sz="1600">
              <a:solidFill>
                <a:srgbClr val="172937"/>
              </a:solidFill>
              <a:latin typeface="Roboto"/>
              <a:ea typeface="Roboto"/>
              <a:cs typeface="Roboto"/>
              <a:sym typeface="Roboto"/>
            </a:endParaRPr>
          </a:p>
        </p:txBody>
      </p:sp>
      <p:sp>
        <p:nvSpPr>
          <p:cNvPr id="181" name="Google Shape;181;p20"/>
          <p:cNvSpPr txBox="1"/>
          <p:nvPr/>
        </p:nvSpPr>
        <p:spPr>
          <a:xfrm>
            <a:off x="4148025" y="4500550"/>
            <a:ext cx="23061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Human Task Workflow</a:t>
            </a:r>
            <a:endParaRPr sz="1600">
              <a:solidFill>
                <a:srgbClr val="172937"/>
              </a:solidFill>
              <a:latin typeface="Roboto"/>
              <a:ea typeface="Roboto"/>
              <a:cs typeface="Roboto"/>
              <a:sym typeface="Roboto"/>
            </a:endParaRPr>
          </a:p>
        </p:txBody>
      </p:sp>
      <p:sp>
        <p:nvSpPr>
          <p:cNvPr id="182" name="Google Shape;182;p20"/>
          <p:cNvSpPr txBox="1"/>
          <p:nvPr/>
        </p:nvSpPr>
        <p:spPr>
          <a:xfrm>
            <a:off x="7928750" y="5443550"/>
            <a:ext cx="2566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600">
                <a:solidFill>
                  <a:srgbClr val="172937"/>
                </a:solidFill>
                <a:latin typeface="Roboto"/>
                <a:ea typeface="Roboto"/>
                <a:cs typeface="Roboto"/>
                <a:sym typeface="Roboto"/>
              </a:rPr>
              <a:t>Do Human Task Workflow</a:t>
            </a:r>
            <a:endParaRPr sz="1600">
              <a:solidFill>
                <a:srgbClr val="172937"/>
              </a:solidFill>
              <a:latin typeface="Roboto"/>
              <a:ea typeface="Roboto"/>
              <a:cs typeface="Roboto"/>
              <a:sym typeface="Roboto"/>
            </a:endParaRPr>
          </a:p>
        </p:txBody>
      </p:sp>
      <p:cxnSp>
        <p:nvCxnSpPr>
          <p:cNvPr id="183" name="Google Shape;183;p20"/>
          <p:cNvCxnSpPr/>
          <p:nvPr/>
        </p:nvCxnSpPr>
        <p:spPr>
          <a:xfrm>
            <a:off x="2873325" y="2736400"/>
            <a:ext cx="1274700" cy="390900"/>
          </a:xfrm>
          <a:prstGeom prst="straightConnector1">
            <a:avLst/>
          </a:prstGeom>
          <a:noFill/>
          <a:ln cap="flat" cmpd="sng" w="76200">
            <a:solidFill>
              <a:schemeClr val="dk2"/>
            </a:solidFill>
            <a:prstDash val="solid"/>
            <a:round/>
            <a:headEnd len="med" w="med" type="none"/>
            <a:tailEnd len="med" w="med" type="triangle"/>
          </a:ln>
        </p:spPr>
      </p:cxnSp>
      <p:cxnSp>
        <p:nvCxnSpPr>
          <p:cNvPr id="184" name="Google Shape;184;p20"/>
          <p:cNvCxnSpPr/>
          <p:nvPr/>
        </p:nvCxnSpPr>
        <p:spPr>
          <a:xfrm>
            <a:off x="6617400" y="3672050"/>
            <a:ext cx="1274700" cy="3909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1"/>
          <p:cNvPicPr preferRelativeResize="0"/>
          <p:nvPr/>
        </p:nvPicPr>
        <p:blipFill rotWithShape="1">
          <a:blip r:embed="rId3">
            <a:alphaModFix/>
          </a:blip>
          <a:srcRect b="0" l="10000" r="10000" t="9999"/>
          <a:stretch/>
        </p:blipFill>
        <p:spPr>
          <a:xfrm>
            <a:off x="0" y="0"/>
            <a:ext cx="12191999" cy="6858001"/>
          </a:xfrm>
          <a:prstGeom prst="rect">
            <a:avLst/>
          </a:prstGeom>
          <a:noFill/>
          <a:ln>
            <a:noFill/>
          </a:ln>
        </p:spPr>
      </p:pic>
      <p:sp>
        <p:nvSpPr>
          <p:cNvPr id="190" name="Google Shape;190;p21"/>
          <p:cNvSpPr txBox="1"/>
          <p:nvPr/>
        </p:nvSpPr>
        <p:spPr>
          <a:xfrm>
            <a:off x="222307" y="2559895"/>
            <a:ext cx="11747400" cy="831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800"/>
              <a:buFont typeface="Lato Hairline"/>
              <a:buNone/>
            </a:pPr>
            <a:r>
              <a:rPr b="1" lang="en-US" sz="4800">
                <a:solidFill>
                  <a:schemeClr val="lt1"/>
                </a:solidFill>
                <a:latin typeface="Montserrat"/>
                <a:ea typeface="Montserrat"/>
                <a:cs typeface="Montserrat"/>
                <a:sym typeface="Montserrat"/>
              </a:rPr>
              <a:t>Sample Workflow</a:t>
            </a:r>
            <a:endParaRPr b="1" i="0" sz="1800" u="none" cap="none" strike="noStrike">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